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18" autoAdjust="0"/>
    <p:restoredTop sz="90929"/>
  </p:normalViewPr>
  <p:slideViewPr>
    <p:cSldViewPr>
      <p:cViewPr>
        <p:scale>
          <a:sx n="66" d="100"/>
          <a:sy n="66" d="100"/>
        </p:scale>
        <p:origin x="-1248" y="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7.wmf"/><Relationship Id="rId7" Type="http://schemas.openxmlformats.org/officeDocument/2006/relationships/image" Target="../media/image31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06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0605E6-FA07-4CC0-AC05-65752916C15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06" name="Group 2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47107" name="Freeform 3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/>
              <a:ahLst/>
              <a:cxnLst>
                <a:cxn ang="0">
                  <a:pos x="91" y="526"/>
                </a:cxn>
                <a:cxn ang="0">
                  <a:pos x="211" y="175"/>
                </a:cxn>
                <a:cxn ang="0">
                  <a:pos x="443" y="32"/>
                </a:cxn>
                <a:cxn ang="0">
                  <a:pos x="802" y="32"/>
                </a:cxn>
                <a:cxn ang="0">
                  <a:pos x="1206" y="10"/>
                </a:cxn>
                <a:cxn ang="0">
                  <a:pos x="1482" y="25"/>
                </a:cxn>
                <a:cxn ang="0">
                  <a:pos x="1655" y="160"/>
                </a:cxn>
                <a:cxn ang="0">
                  <a:pos x="1655" y="406"/>
                </a:cxn>
                <a:cxn ang="0">
                  <a:pos x="1572" y="736"/>
                </a:cxn>
                <a:cxn ang="0">
                  <a:pos x="1565" y="1177"/>
                </a:cxn>
                <a:cxn ang="0">
                  <a:pos x="1632" y="1581"/>
                </a:cxn>
                <a:cxn ang="0">
                  <a:pos x="1692" y="2232"/>
                </a:cxn>
                <a:cxn ang="0">
                  <a:pos x="1587" y="2830"/>
                </a:cxn>
                <a:cxn ang="0">
                  <a:pos x="1625" y="3055"/>
                </a:cxn>
                <a:cxn ang="0">
                  <a:pos x="1535" y="3234"/>
                </a:cxn>
                <a:cxn ang="0">
                  <a:pos x="1325" y="3234"/>
                </a:cxn>
                <a:cxn ang="0">
                  <a:pos x="921" y="3204"/>
                </a:cxn>
                <a:cxn ang="0">
                  <a:pos x="510" y="3249"/>
                </a:cxn>
                <a:cxn ang="0">
                  <a:pos x="136" y="3167"/>
                </a:cxn>
                <a:cxn ang="0">
                  <a:pos x="39" y="2950"/>
                </a:cxn>
                <a:cxn ang="0">
                  <a:pos x="99" y="2651"/>
                </a:cxn>
                <a:cxn ang="0">
                  <a:pos x="99" y="2232"/>
                </a:cxn>
                <a:cxn ang="0">
                  <a:pos x="9" y="1813"/>
                </a:cxn>
                <a:cxn ang="0">
                  <a:pos x="46" y="1259"/>
                </a:cxn>
                <a:cxn ang="0">
                  <a:pos x="61" y="915"/>
                </a:cxn>
                <a:cxn ang="0">
                  <a:pos x="91" y="526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7108" name="Group 4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47109" name="Group 5"/>
              <p:cNvGrpSpPr>
                <a:grpSpLocks/>
              </p:cNvGrpSpPr>
              <p:nvPr/>
            </p:nvGrpSpPr>
            <p:grpSpPr bwMode="auto">
              <a:xfrm>
                <a:off x="1797" y="3075"/>
                <a:ext cx="2346" cy="654"/>
                <a:chOff x="1865" y="1811"/>
                <a:chExt cx="2346" cy="654"/>
              </a:xfrm>
            </p:grpSpPr>
            <p:sp>
              <p:nvSpPr>
                <p:cNvPr id="47110" name="Freeform 6"/>
                <p:cNvSpPr>
                  <a:spLocks/>
                </p:cNvSpPr>
                <p:nvPr/>
              </p:nvSpPr>
              <p:spPr bwMode="auto">
                <a:xfrm>
                  <a:off x="2050" y="2008"/>
                  <a:ext cx="2161" cy="457"/>
                </a:xfrm>
                <a:custGeom>
                  <a:avLst/>
                  <a:gdLst/>
                  <a:ahLst/>
                  <a:cxnLst>
                    <a:cxn ang="0">
                      <a:pos x="7" y="139"/>
                    </a:cxn>
                    <a:cxn ang="0">
                      <a:pos x="89" y="266"/>
                    </a:cxn>
                    <a:cxn ang="0">
                      <a:pos x="187" y="333"/>
                    </a:cxn>
                    <a:cxn ang="0">
                      <a:pos x="351" y="303"/>
                    </a:cxn>
                    <a:cxn ang="0">
                      <a:pos x="561" y="281"/>
                    </a:cxn>
                    <a:cxn ang="0">
                      <a:pos x="852" y="259"/>
                    </a:cxn>
                    <a:cxn ang="0">
                      <a:pos x="1167" y="259"/>
                    </a:cxn>
                    <a:cxn ang="0">
                      <a:pos x="1541" y="318"/>
                    </a:cxn>
                    <a:cxn ang="0">
                      <a:pos x="1758" y="401"/>
                    </a:cxn>
                    <a:cxn ang="0">
                      <a:pos x="1907" y="453"/>
                    </a:cxn>
                    <a:cxn ang="0">
                      <a:pos x="2049" y="423"/>
                    </a:cxn>
                    <a:cxn ang="0">
                      <a:pos x="2109" y="348"/>
                    </a:cxn>
                    <a:cxn ang="0">
                      <a:pos x="2109" y="251"/>
                    </a:cxn>
                    <a:cxn ang="0">
                      <a:pos x="2004" y="154"/>
                    </a:cxn>
                    <a:cxn ang="0">
                      <a:pos x="1167" y="27"/>
                    </a:cxn>
                    <a:cxn ang="0">
                      <a:pos x="336" y="4"/>
                    </a:cxn>
                    <a:cxn ang="0">
                      <a:pos x="52" y="49"/>
                    </a:cxn>
                    <a:cxn ang="0">
                      <a:pos x="7" y="139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111" name="Freeform 7"/>
                <p:cNvSpPr>
                  <a:spLocks/>
                </p:cNvSpPr>
                <p:nvPr/>
              </p:nvSpPr>
              <p:spPr bwMode="auto">
                <a:xfrm>
                  <a:off x="1865" y="1811"/>
                  <a:ext cx="2341" cy="585"/>
                </a:xfrm>
                <a:custGeom>
                  <a:avLst/>
                  <a:gdLst/>
                  <a:ahLst/>
                  <a:cxnLst>
                    <a:cxn ang="0">
                      <a:pos x="506" y="441"/>
                    </a:cxn>
                    <a:cxn ang="0">
                      <a:pos x="274" y="515"/>
                    </a:cxn>
                    <a:cxn ang="0">
                      <a:pos x="72" y="486"/>
                    </a:cxn>
                    <a:cxn ang="0">
                      <a:pos x="5" y="373"/>
                    </a:cxn>
                    <a:cxn ang="0">
                      <a:pos x="43" y="224"/>
                    </a:cxn>
                    <a:cxn ang="0">
                      <a:pos x="215" y="89"/>
                    </a:cxn>
                    <a:cxn ang="0">
                      <a:pos x="476" y="52"/>
                    </a:cxn>
                    <a:cxn ang="0">
                      <a:pos x="731" y="74"/>
                    </a:cxn>
                    <a:cxn ang="0">
                      <a:pos x="1090" y="37"/>
                    </a:cxn>
                    <a:cxn ang="0">
                      <a:pos x="1367" y="7"/>
                    </a:cxn>
                    <a:cxn ang="0">
                      <a:pos x="1778" y="7"/>
                    </a:cxn>
                    <a:cxn ang="0">
                      <a:pos x="2204" y="52"/>
                    </a:cxn>
                    <a:cxn ang="0">
                      <a:pos x="2287" y="111"/>
                    </a:cxn>
                    <a:cxn ang="0">
                      <a:pos x="2332" y="246"/>
                    </a:cxn>
                    <a:cxn ang="0">
                      <a:pos x="2339" y="373"/>
                    </a:cxn>
                    <a:cxn ang="0">
                      <a:pos x="2324" y="456"/>
                    </a:cxn>
                    <a:cxn ang="0">
                      <a:pos x="2339" y="538"/>
                    </a:cxn>
                    <a:cxn ang="0">
                      <a:pos x="2309" y="583"/>
                    </a:cxn>
                    <a:cxn ang="0">
                      <a:pos x="2234" y="553"/>
                    </a:cxn>
                    <a:cxn ang="0">
                      <a:pos x="2062" y="486"/>
                    </a:cxn>
                    <a:cxn ang="0">
                      <a:pos x="1778" y="448"/>
                    </a:cxn>
                    <a:cxn ang="0">
                      <a:pos x="1613" y="448"/>
                    </a:cxn>
                    <a:cxn ang="0">
                      <a:pos x="1329" y="418"/>
                    </a:cxn>
                    <a:cxn ang="0">
                      <a:pos x="1195" y="411"/>
                    </a:cxn>
                    <a:cxn ang="0">
                      <a:pos x="895" y="426"/>
                    </a:cxn>
                    <a:cxn ang="0">
                      <a:pos x="671" y="411"/>
                    </a:cxn>
                    <a:cxn ang="0">
                      <a:pos x="506" y="441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47112" name="Freeform 8"/>
              <p:cNvSpPr>
                <a:spLocks/>
              </p:cNvSpPr>
              <p:nvPr/>
            </p:nvSpPr>
            <p:spPr bwMode="auto">
              <a:xfrm>
                <a:off x="1863" y="3172"/>
                <a:ext cx="898" cy="397"/>
              </a:xfrm>
              <a:custGeom>
                <a:avLst/>
                <a:gdLst/>
                <a:ahLst/>
                <a:cxnLst>
                  <a:cxn ang="0">
                    <a:pos x="247" y="397"/>
                  </a:cxn>
                  <a:cxn ang="0">
                    <a:pos x="239" y="269"/>
                  </a:cxn>
                  <a:cxn ang="0">
                    <a:pos x="142" y="307"/>
                  </a:cxn>
                  <a:cxn ang="0">
                    <a:pos x="0" y="299"/>
                  </a:cxn>
                  <a:cxn ang="0">
                    <a:pos x="120" y="262"/>
                  </a:cxn>
                  <a:cxn ang="0">
                    <a:pos x="224" y="202"/>
                  </a:cxn>
                  <a:cxn ang="0">
                    <a:pos x="209" y="67"/>
                  </a:cxn>
                  <a:cxn ang="0">
                    <a:pos x="232" y="0"/>
                  </a:cxn>
                  <a:cxn ang="0">
                    <a:pos x="292" y="90"/>
                  </a:cxn>
                  <a:cxn ang="0">
                    <a:pos x="314" y="187"/>
                  </a:cxn>
                  <a:cxn ang="0">
                    <a:pos x="486" y="135"/>
                  </a:cxn>
                  <a:cxn ang="0">
                    <a:pos x="651" y="112"/>
                  </a:cxn>
                  <a:cxn ang="0">
                    <a:pos x="898" y="82"/>
                  </a:cxn>
                  <a:cxn ang="0">
                    <a:pos x="748" y="150"/>
                  </a:cxn>
                  <a:cxn ang="0">
                    <a:pos x="464" y="187"/>
                  </a:cxn>
                  <a:cxn ang="0">
                    <a:pos x="314" y="232"/>
                  </a:cxn>
                  <a:cxn ang="0">
                    <a:pos x="322" y="374"/>
                  </a:cxn>
                  <a:cxn ang="0">
                    <a:pos x="247" y="397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3" name="Freeform 9"/>
              <p:cNvSpPr>
                <a:spLocks/>
              </p:cNvSpPr>
              <p:nvPr/>
            </p:nvSpPr>
            <p:spPr bwMode="auto">
              <a:xfrm>
                <a:off x="3352" y="3074"/>
                <a:ext cx="157" cy="337"/>
              </a:xfrm>
              <a:custGeom>
                <a:avLst/>
                <a:gdLst/>
                <a:ahLst/>
                <a:cxnLst>
                  <a:cxn ang="0">
                    <a:pos x="90" y="8"/>
                  </a:cxn>
                  <a:cxn ang="0">
                    <a:pos x="157" y="195"/>
                  </a:cxn>
                  <a:cxn ang="0">
                    <a:pos x="142" y="337"/>
                  </a:cxn>
                  <a:cxn ang="0">
                    <a:pos x="0" y="0"/>
                  </a:cxn>
                  <a:cxn ang="0">
                    <a:pos x="90" y="8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114" name="Freeform 10"/>
              <p:cNvSpPr>
                <a:spLocks/>
              </p:cNvSpPr>
              <p:nvPr/>
            </p:nvSpPr>
            <p:spPr bwMode="auto">
              <a:xfrm>
                <a:off x="3306" y="3128"/>
                <a:ext cx="808" cy="396"/>
              </a:xfrm>
              <a:custGeom>
                <a:avLst/>
                <a:gdLst/>
                <a:ahLst/>
                <a:cxnLst>
                  <a:cxn ang="0">
                    <a:pos x="0" y="366"/>
                  </a:cxn>
                  <a:cxn ang="0">
                    <a:pos x="105" y="366"/>
                  </a:cxn>
                  <a:cxn ang="0">
                    <a:pos x="255" y="306"/>
                  </a:cxn>
                  <a:cxn ang="0">
                    <a:pos x="471" y="112"/>
                  </a:cxn>
                  <a:cxn ang="0">
                    <a:pos x="307" y="67"/>
                  </a:cxn>
                  <a:cxn ang="0">
                    <a:pos x="232" y="22"/>
                  </a:cxn>
                  <a:cxn ang="0">
                    <a:pos x="352" y="22"/>
                  </a:cxn>
                  <a:cxn ang="0">
                    <a:pos x="524" y="74"/>
                  </a:cxn>
                  <a:cxn ang="0">
                    <a:pos x="621" y="0"/>
                  </a:cxn>
                  <a:cxn ang="0">
                    <a:pos x="681" y="0"/>
                  </a:cxn>
                  <a:cxn ang="0">
                    <a:pos x="576" y="82"/>
                  </a:cxn>
                  <a:cxn ang="0">
                    <a:pos x="801" y="134"/>
                  </a:cxn>
                  <a:cxn ang="0">
                    <a:pos x="808" y="209"/>
                  </a:cxn>
                  <a:cxn ang="0">
                    <a:pos x="516" y="134"/>
                  </a:cxn>
                  <a:cxn ang="0">
                    <a:pos x="344" y="291"/>
                  </a:cxn>
                  <a:cxn ang="0">
                    <a:pos x="277" y="344"/>
                  </a:cxn>
                  <a:cxn ang="0">
                    <a:pos x="157" y="396"/>
                  </a:cxn>
                  <a:cxn ang="0">
                    <a:pos x="0" y="366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 cap="flat" cmpd="sng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71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416050"/>
            <a:ext cx="7772400" cy="1403350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7117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1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711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FA4A8F-CFFF-4AD0-8B8E-C821C58F42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A62A0-739B-42F2-8689-0EC6F6C6D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5950" y="547688"/>
            <a:ext cx="2147888" cy="5624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7525" y="547688"/>
            <a:ext cx="6296025" cy="5624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EAEC5A-9DF5-4CD0-96C6-B1CFA5931A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C542EF-6A09-493D-8C0D-1131FB7A43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5FB81C-490E-4ED5-902E-063BAF535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4F83B-D0C4-41E2-8E7C-5AFDDDD370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8BDE8-DB05-41DF-BE64-C3523D7B2C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34F4B3-BEBC-4DFD-8011-E171A1F7E9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4218C-6E58-4BF6-8FFD-4E7A38133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F0E807-6574-45A8-B265-F5DDD069FC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BA158-16FD-40BB-9E26-F6468B146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reeform 1026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/>
            <a:ahLst/>
            <a:cxnLst>
              <a:cxn ang="0">
                <a:pos x="3477" y="10"/>
              </a:cxn>
              <a:cxn ang="0">
                <a:pos x="4057" y="17"/>
              </a:cxn>
              <a:cxn ang="0">
                <a:pos x="4293" y="30"/>
              </a:cxn>
              <a:cxn ang="0">
                <a:pos x="4293" y="50"/>
              </a:cxn>
              <a:cxn ang="0">
                <a:pos x="4329" y="73"/>
              </a:cxn>
              <a:cxn ang="0">
                <a:pos x="4305" y="89"/>
              </a:cxn>
              <a:cxn ang="0">
                <a:pos x="4082" y="99"/>
              </a:cxn>
              <a:cxn ang="0">
                <a:pos x="3675" y="99"/>
              </a:cxn>
              <a:cxn ang="0">
                <a:pos x="3129" y="94"/>
              </a:cxn>
              <a:cxn ang="0">
                <a:pos x="2401" y="94"/>
              </a:cxn>
              <a:cxn ang="0">
                <a:pos x="1733" y="98"/>
              </a:cxn>
              <a:cxn ang="0">
                <a:pos x="657" y="102"/>
              </a:cxn>
              <a:cxn ang="0">
                <a:pos x="1" y="93"/>
              </a:cxn>
              <a:cxn ang="0">
                <a:pos x="0" y="13"/>
              </a:cxn>
              <a:cxn ang="0">
                <a:pos x="657" y="12"/>
              </a:cxn>
              <a:cxn ang="0">
                <a:pos x="1349" y="7"/>
              </a:cxn>
              <a:cxn ang="0">
                <a:pos x="2265" y="9"/>
              </a:cxn>
              <a:cxn ang="0">
                <a:pos x="2834" y="8"/>
              </a:cxn>
              <a:cxn ang="0">
                <a:pos x="3477" y="10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Freeform 1027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/>
            <a:ahLst/>
            <a:cxnLst>
              <a:cxn ang="0">
                <a:pos x="86" y="3201"/>
              </a:cxn>
              <a:cxn ang="0">
                <a:pos x="79" y="2730"/>
              </a:cxn>
              <a:cxn ang="0">
                <a:pos x="64" y="2109"/>
              </a:cxn>
              <a:cxn ang="0">
                <a:pos x="101" y="1765"/>
              </a:cxn>
              <a:cxn ang="0">
                <a:pos x="79" y="1137"/>
              </a:cxn>
              <a:cxn ang="0">
                <a:pos x="34" y="651"/>
              </a:cxn>
              <a:cxn ang="0">
                <a:pos x="19" y="284"/>
              </a:cxn>
              <a:cxn ang="0">
                <a:pos x="49" y="45"/>
              </a:cxn>
              <a:cxn ang="0">
                <a:pos x="123" y="15"/>
              </a:cxn>
              <a:cxn ang="0">
                <a:pos x="243" y="37"/>
              </a:cxn>
              <a:cxn ang="0">
                <a:pos x="355" y="15"/>
              </a:cxn>
              <a:cxn ang="0">
                <a:pos x="512" y="7"/>
              </a:cxn>
              <a:cxn ang="0">
                <a:pos x="707" y="60"/>
              </a:cxn>
              <a:cxn ang="0">
                <a:pos x="797" y="142"/>
              </a:cxn>
              <a:cxn ang="0">
                <a:pos x="789" y="321"/>
              </a:cxn>
              <a:cxn ang="0">
                <a:pos x="804" y="658"/>
              </a:cxn>
              <a:cxn ang="0">
                <a:pos x="849" y="1047"/>
              </a:cxn>
              <a:cxn ang="0">
                <a:pos x="834" y="1586"/>
              </a:cxn>
              <a:cxn ang="0">
                <a:pos x="812" y="2199"/>
              </a:cxn>
              <a:cxn ang="0">
                <a:pos x="879" y="2812"/>
              </a:cxn>
              <a:cxn ang="0">
                <a:pos x="834" y="3329"/>
              </a:cxn>
              <a:cxn ang="0">
                <a:pos x="842" y="3957"/>
              </a:cxn>
              <a:cxn ang="0">
                <a:pos x="797" y="4054"/>
              </a:cxn>
              <a:cxn ang="0">
                <a:pos x="625" y="4084"/>
              </a:cxn>
              <a:cxn ang="0">
                <a:pos x="430" y="4039"/>
              </a:cxn>
              <a:cxn ang="0">
                <a:pos x="251" y="4069"/>
              </a:cxn>
              <a:cxn ang="0">
                <a:pos x="123" y="4114"/>
              </a:cxn>
              <a:cxn ang="0">
                <a:pos x="19" y="4062"/>
              </a:cxn>
              <a:cxn ang="0">
                <a:pos x="11" y="3875"/>
              </a:cxn>
              <a:cxn ang="0">
                <a:pos x="64" y="3598"/>
              </a:cxn>
              <a:cxn ang="0">
                <a:pos x="86" y="320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000"/>
            </a:schemeClr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Freeform 1028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/>
            <a:ahLst/>
            <a:cxnLst>
              <a:cxn ang="0">
                <a:pos x="92" y="0"/>
              </a:cxn>
              <a:cxn ang="0">
                <a:pos x="81" y="170"/>
              </a:cxn>
              <a:cxn ang="0">
                <a:pos x="51" y="362"/>
              </a:cxn>
              <a:cxn ang="0">
                <a:pos x="74" y="539"/>
              </a:cxn>
              <a:cxn ang="0">
                <a:pos x="88" y="709"/>
              </a:cxn>
              <a:cxn ang="0">
                <a:pos x="110" y="842"/>
              </a:cxn>
              <a:cxn ang="0">
                <a:pos x="81" y="768"/>
              </a:cxn>
              <a:cxn ang="0">
                <a:pos x="59" y="716"/>
              </a:cxn>
              <a:cxn ang="0">
                <a:pos x="29" y="598"/>
              </a:cxn>
              <a:cxn ang="0">
                <a:pos x="0" y="414"/>
              </a:cxn>
              <a:cxn ang="0">
                <a:pos x="22" y="251"/>
              </a:cxn>
              <a:cxn ang="0">
                <a:pos x="51" y="81"/>
              </a:cxn>
              <a:cxn ang="0">
                <a:pos x="92" y="0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085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547688"/>
            <a:ext cx="8596313" cy="74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6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7" name="Rectangle 10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31/6/1380</a:t>
            </a:r>
          </a:p>
        </p:txBody>
      </p:sp>
      <p:sp>
        <p:nvSpPr>
          <p:cNvPr id="46088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Modal Analysis and Testing</a:t>
            </a:r>
          </a:p>
        </p:txBody>
      </p:sp>
      <p:sp>
        <p:nvSpPr>
          <p:cNvPr id="46089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C47E0C-2229-4AA2-ACE4-C789DC2DD69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Comic Sans MS" pitchFamily="66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5.bin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4.bin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3.bin"/><Relationship Id="rId9" Type="http://schemas.openxmlformats.org/officeDocument/2006/relationships/oleObject" Target="../embeddings/oleObject1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6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A2A09D2-D77F-4397-8D06-57965AFFBB3D}" type="slidenum">
              <a:rPr lang="en-US"/>
              <a:pPr/>
              <a:t>1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73275"/>
            <a:ext cx="7772400" cy="746125"/>
          </a:xfrm>
        </p:spPr>
        <p:txBody>
          <a:bodyPr/>
          <a:lstStyle/>
          <a:p>
            <a:r>
              <a:rPr lang="en-US"/>
              <a:t>Modal Testing and Analysis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579438"/>
          </a:xfrm>
        </p:spPr>
        <p:txBody>
          <a:bodyPr/>
          <a:lstStyle/>
          <a:p>
            <a:r>
              <a:rPr lang="en-US"/>
              <a:t>Saeed Ziaei-Rad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1C7F9-10B2-4638-8273-C8C2A878F5A9}" type="slidenum">
              <a:rPr lang="en-US"/>
              <a:pPr/>
              <a:t>10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r>
              <a:rPr lang="en-US"/>
              <a:t>Relation between receptance and mobility</a:t>
            </a:r>
          </a:p>
        </p:txBody>
      </p:sp>
      <p:graphicFrame>
        <p:nvGraphicFramePr>
          <p:cNvPr id="55299" name="Object 3"/>
          <p:cNvGraphicFramePr>
            <a:graphicFrameLocks noChangeAspect="1"/>
          </p:cNvGraphicFramePr>
          <p:nvPr/>
        </p:nvGraphicFramePr>
        <p:xfrm>
          <a:off x="914400" y="2209800"/>
          <a:ext cx="4311650" cy="3303588"/>
        </p:xfrm>
        <a:graphic>
          <a:graphicData uri="http://schemas.openxmlformats.org/presentationml/2006/ole">
            <p:oleObj spid="_x0000_s55299" name="Equation" r:id="rId3" imgW="1790640" imgH="1371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86F79-8696-412C-963B-FA3D8253A5E8}" type="slidenum">
              <a:rPr lang="en-US"/>
              <a:pPr/>
              <a:t>11</a:t>
            </a:fld>
            <a:endParaRPr lang="en-US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r>
              <a:rPr lang="en-US"/>
              <a:t>Relation between receptance and Inertance</a:t>
            </a:r>
          </a:p>
        </p:txBody>
      </p:sp>
      <p:graphicFrame>
        <p:nvGraphicFramePr>
          <p:cNvPr id="56323" name="Object 3"/>
          <p:cNvGraphicFramePr>
            <a:graphicFrameLocks noChangeAspect="1"/>
          </p:cNvGraphicFramePr>
          <p:nvPr/>
        </p:nvGraphicFramePr>
        <p:xfrm>
          <a:off x="914400" y="2133600"/>
          <a:ext cx="4953000" cy="3394075"/>
        </p:xfrm>
        <a:graphic>
          <a:graphicData uri="http://schemas.openxmlformats.org/presentationml/2006/ole">
            <p:oleObj spid="_x0000_s56323" name="Equation" r:id="rId3" imgW="2057400" imgH="14094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E086F-9BF8-4CAF-B2B3-A214E0067917}" type="slidenum">
              <a:rPr lang="en-US"/>
              <a:pPr/>
              <a:t>12</a:t>
            </a:fld>
            <a:endParaRPr 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Definition of FRFs</a:t>
            </a:r>
          </a:p>
        </p:txBody>
      </p:sp>
      <p:graphicFrame>
        <p:nvGraphicFramePr>
          <p:cNvPr id="57420" name="Group 76"/>
          <p:cNvGraphicFramePr>
            <a:graphicFrameLocks noGrp="1"/>
          </p:cNvGraphicFramePr>
          <p:nvPr/>
        </p:nvGraphicFramePr>
        <p:xfrm>
          <a:off x="1295400" y="2209800"/>
          <a:ext cx="6324600" cy="3866515"/>
        </p:xfrm>
        <a:graphic>
          <a:graphicData uri="http://schemas.openxmlformats.org/drawingml/2006/table">
            <a:tbl>
              <a:tblPr/>
              <a:tblGrid>
                <a:gridCol w="1828800"/>
                <a:gridCol w="2514600"/>
                <a:gridCol w="19812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Response Parameter: 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Standard FRF: R/F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Inverse FRF: F/R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Displacement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Receptance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Admitance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Dynamic Flexibility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Dynamic Compliance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Dynamic Stiffness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Velocity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Mobility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Mechanical Impedance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Acceleration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Inertance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Accelerance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99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Apparent 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9C194-D86B-4CB0-BA63-D4EF38E61800}" type="slidenum">
              <a:rPr lang="en-US"/>
              <a:pPr/>
              <a:t>13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Graphical Display of FRFs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Modulus of FRF vs. frequency and phase vs. frequency (Bode type of plot)</a:t>
            </a:r>
          </a:p>
          <a:p>
            <a:r>
              <a:rPr lang="en-US" sz="2400"/>
              <a:t>Real part of FRF vs. frequency and imaginary part vs. frequency</a:t>
            </a:r>
          </a:p>
          <a:p>
            <a:r>
              <a:rPr lang="en-US" sz="2400"/>
              <a:t>Real part of inverse FRF vs. frequency (or frequency^2) and imaginary part of inverse FRF vs. frequency (or frequency^2) </a:t>
            </a:r>
          </a:p>
          <a:p>
            <a:r>
              <a:rPr lang="en-US" sz="2400"/>
              <a:t>Real part of FRF vs. imaginary part of FRF (Nyquist type of plot)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B0807A-0DD5-40B5-B547-FC622C3A1E3F}" type="slidenum">
              <a:rPr lang="en-US"/>
              <a:pPr/>
              <a:t>14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Modulus vs. Frequency</a:t>
            </a:r>
          </a:p>
        </p:txBody>
      </p:sp>
      <p:pic>
        <p:nvPicPr>
          <p:cNvPr id="60422" name="Picture 6" descr="F:\szr\ma\rec_frf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3733800" cy="2800350"/>
          </a:xfrm>
          <a:prstGeom prst="rect">
            <a:avLst/>
          </a:prstGeom>
          <a:noFill/>
        </p:spPr>
      </p:pic>
      <p:pic>
        <p:nvPicPr>
          <p:cNvPr id="60423" name="Picture 7" descr="F:\szr\ma\iner_frf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000500"/>
            <a:ext cx="3810000" cy="2857500"/>
          </a:xfrm>
          <a:prstGeom prst="rect">
            <a:avLst/>
          </a:prstGeom>
          <a:noFill/>
        </p:spPr>
      </p:pic>
      <p:sp>
        <p:nvSpPr>
          <p:cNvPr id="60424" name="Text Box 8"/>
          <p:cNvSpPr txBox="1">
            <a:spLocks noChangeArrowheads="1"/>
          </p:cNvSpPr>
          <p:nvPr/>
        </p:nvSpPr>
        <p:spPr bwMode="auto">
          <a:xfrm>
            <a:off x="838200" y="4267200"/>
            <a:ext cx="1905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Receptance FRF</a:t>
            </a: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6629400" y="4343400"/>
            <a:ext cx="152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Mobility FRF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990600" y="62484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Inertance FRF</a:t>
            </a:r>
          </a:p>
        </p:txBody>
      </p:sp>
      <p:pic>
        <p:nvPicPr>
          <p:cNvPr id="60427" name="Picture 11" descr="F:\szr\ma\mob_frf.t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00600" y="1524000"/>
            <a:ext cx="3581400" cy="2686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BEE41-C96A-4645-8FE4-94D395E29150}" type="slidenum">
              <a:rPr lang="en-US"/>
              <a:pPr/>
              <a:t>15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Modulus vs. Frequency</a:t>
            </a:r>
          </a:p>
        </p:txBody>
      </p:sp>
      <p:pic>
        <p:nvPicPr>
          <p:cNvPr id="61443" name="Picture 3" descr="F:\szr\ma\rec_frflog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4114800" cy="3086100"/>
          </a:xfrm>
          <a:prstGeom prst="rect">
            <a:avLst/>
          </a:prstGeom>
          <a:noFill/>
        </p:spPr>
      </p:pic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3581400" y="18288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K=100000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505200" y="28194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K=1000000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 rot="3028665">
            <a:off x="2255838" y="1630362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M=10</a:t>
            </a:r>
          </a:p>
        </p:txBody>
      </p:sp>
      <p:sp>
        <p:nvSpPr>
          <p:cNvPr id="61447" name="Text Box 7"/>
          <p:cNvSpPr txBox="1">
            <a:spLocks noChangeArrowheads="1"/>
          </p:cNvSpPr>
          <p:nvPr/>
        </p:nvSpPr>
        <p:spPr bwMode="auto">
          <a:xfrm rot="3012261">
            <a:off x="1455738" y="1973262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M=100</a:t>
            </a:r>
          </a:p>
        </p:txBody>
      </p:sp>
      <p:pic>
        <p:nvPicPr>
          <p:cNvPr id="61448" name="Picture 8" descr="F:\szr\ma\mob_frflog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143000"/>
            <a:ext cx="4038600" cy="3028950"/>
          </a:xfrm>
          <a:prstGeom prst="rect">
            <a:avLst/>
          </a:prstGeom>
          <a:noFill/>
        </p:spPr>
      </p:pic>
      <p:pic>
        <p:nvPicPr>
          <p:cNvPr id="61449" name="Picture 9" descr="F:\szr\ma\iner_frflog.t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24200" y="3886200"/>
            <a:ext cx="3962400" cy="2971800"/>
          </a:xfrm>
          <a:prstGeom prst="rect">
            <a:avLst/>
          </a:prstGeom>
          <a:noFill/>
        </p:spPr>
      </p:pic>
      <p:sp>
        <p:nvSpPr>
          <p:cNvPr id="61450" name="Text Box 10"/>
          <p:cNvSpPr txBox="1">
            <a:spLocks noChangeArrowheads="1"/>
          </p:cNvSpPr>
          <p:nvPr/>
        </p:nvSpPr>
        <p:spPr bwMode="auto">
          <a:xfrm rot="-1897292">
            <a:off x="5607050" y="1906588"/>
            <a:ext cx="11509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K=100000</a:t>
            </a:r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 rot="-2088219">
            <a:off x="5867400" y="2667000"/>
            <a:ext cx="914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K=1000000</a:t>
            </a:r>
          </a:p>
        </p:txBody>
      </p:sp>
      <p:sp>
        <p:nvSpPr>
          <p:cNvPr id="61452" name="Text Box 12"/>
          <p:cNvSpPr txBox="1">
            <a:spLocks noChangeArrowheads="1"/>
          </p:cNvSpPr>
          <p:nvPr/>
        </p:nvSpPr>
        <p:spPr bwMode="auto">
          <a:xfrm rot="2248193">
            <a:off x="8001000" y="1905000"/>
            <a:ext cx="609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M=10</a:t>
            </a:r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 rot="2141086">
            <a:off x="7696200" y="26670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M=100</a:t>
            </a:r>
          </a:p>
        </p:txBody>
      </p:sp>
      <p:sp>
        <p:nvSpPr>
          <p:cNvPr id="61454" name="Text Box 14"/>
          <p:cNvSpPr txBox="1">
            <a:spLocks noChangeArrowheads="1"/>
          </p:cNvSpPr>
          <p:nvPr/>
        </p:nvSpPr>
        <p:spPr bwMode="auto">
          <a:xfrm>
            <a:off x="3733800" y="4724400"/>
            <a:ext cx="685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M=10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3657600" y="5334000"/>
            <a:ext cx="762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M=100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 rot="-2430488">
            <a:off x="4648200" y="4267200"/>
            <a:ext cx="990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K=100000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 rot="-2399559">
            <a:off x="5029200" y="4953000"/>
            <a:ext cx="1066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K=1000000</a:t>
            </a:r>
          </a:p>
        </p:txBody>
      </p:sp>
      <p:sp>
        <p:nvSpPr>
          <p:cNvPr id="61458" name="Text Box 18"/>
          <p:cNvSpPr txBox="1">
            <a:spLocks noChangeArrowheads="1"/>
          </p:cNvSpPr>
          <p:nvPr/>
        </p:nvSpPr>
        <p:spPr bwMode="auto">
          <a:xfrm>
            <a:off x="838200" y="44958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Receptance FRF</a:t>
            </a:r>
          </a:p>
        </p:txBody>
      </p:sp>
      <p:sp>
        <p:nvSpPr>
          <p:cNvPr id="61459" name="Text Box 19"/>
          <p:cNvSpPr txBox="1">
            <a:spLocks noChangeArrowheads="1"/>
          </p:cNvSpPr>
          <p:nvPr/>
        </p:nvSpPr>
        <p:spPr bwMode="auto">
          <a:xfrm>
            <a:off x="7239000" y="44196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Mobility FRF</a:t>
            </a:r>
          </a:p>
        </p:txBody>
      </p:sp>
      <p:sp>
        <p:nvSpPr>
          <p:cNvPr id="61460" name="Text Box 20"/>
          <p:cNvSpPr txBox="1">
            <a:spLocks noChangeArrowheads="1"/>
          </p:cNvSpPr>
          <p:nvPr/>
        </p:nvSpPr>
        <p:spPr bwMode="auto">
          <a:xfrm>
            <a:off x="1371600" y="6172200"/>
            <a:ext cx="1752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Inertance FRF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46FFE-7B30-4221-AFCA-249D9DA38B44}" type="slidenum">
              <a:rPr lang="en-US"/>
              <a:pPr/>
              <a:t>16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Modulus vs. Frequency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z="2400"/>
          </a:p>
          <a:p>
            <a:r>
              <a:rPr lang="en-US" sz="2400"/>
              <a:t>A low Frequency straight-line (correspond to stiffness)</a:t>
            </a:r>
          </a:p>
          <a:p>
            <a:r>
              <a:rPr lang="en-US" sz="2400"/>
              <a:t>A high frequency straight-line (correspond to mass)</a:t>
            </a:r>
          </a:p>
          <a:p>
            <a:r>
              <a:rPr lang="en-US" sz="2400"/>
              <a:t>The resonant region with its abrupt magnitude and phase variation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EEA72-C8CB-4190-A692-C4CE936A8386}" type="slidenum">
              <a:rPr lang="en-US"/>
              <a:pPr/>
              <a:t>17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20663"/>
            <a:ext cx="8596313" cy="1403350"/>
          </a:xfrm>
        </p:spPr>
        <p:txBody>
          <a:bodyPr/>
          <a:lstStyle/>
          <a:p>
            <a:r>
              <a:rPr lang="en-US"/>
              <a:t>Frequency Response of Mass and stiffness Elements</a:t>
            </a:r>
          </a:p>
        </p:txBody>
      </p:sp>
      <p:graphicFrame>
        <p:nvGraphicFramePr>
          <p:cNvPr id="63531" name="Group 43"/>
          <p:cNvGraphicFramePr>
            <a:graphicFrameLocks noGrp="1"/>
          </p:cNvGraphicFramePr>
          <p:nvPr/>
        </p:nvGraphicFramePr>
        <p:xfrm>
          <a:off x="1524000" y="2209800"/>
          <a:ext cx="7162800" cy="4089400"/>
        </p:xfrm>
        <a:graphic>
          <a:graphicData uri="http://schemas.openxmlformats.org/drawingml/2006/table">
            <a:tbl>
              <a:tblPr/>
              <a:tblGrid>
                <a:gridCol w="2032000"/>
                <a:gridCol w="2540000"/>
                <a:gridCol w="2590800"/>
              </a:tblGrid>
              <a:tr h="1041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FRF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99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Stiffness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3523" name="Object 35"/>
          <p:cNvGraphicFramePr>
            <a:graphicFrameLocks noChangeAspect="1"/>
          </p:cNvGraphicFramePr>
          <p:nvPr/>
        </p:nvGraphicFramePr>
        <p:xfrm>
          <a:off x="1600200" y="3276600"/>
          <a:ext cx="1352550" cy="974725"/>
        </p:xfrm>
        <a:graphic>
          <a:graphicData uri="http://schemas.openxmlformats.org/presentationml/2006/ole">
            <p:oleObj spid="_x0000_s63523" name="Equation" r:id="rId3" imgW="634680" imgH="457200" progId="Equation.3">
              <p:embed/>
            </p:oleObj>
          </a:graphicData>
        </a:graphic>
      </p:graphicFrame>
      <p:graphicFrame>
        <p:nvGraphicFramePr>
          <p:cNvPr id="63525" name="Object 37"/>
          <p:cNvGraphicFramePr>
            <a:graphicFrameLocks noChangeAspect="1"/>
          </p:cNvGraphicFramePr>
          <p:nvPr/>
        </p:nvGraphicFramePr>
        <p:xfrm>
          <a:off x="1600200" y="4267200"/>
          <a:ext cx="1271588" cy="974725"/>
        </p:xfrm>
        <a:graphic>
          <a:graphicData uri="http://schemas.openxmlformats.org/presentationml/2006/ole">
            <p:oleObj spid="_x0000_s63525" name="Equation" r:id="rId4" imgW="596880" imgH="457200" progId="Equation.3">
              <p:embed/>
            </p:oleObj>
          </a:graphicData>
        </a:graphic>
      </p:graphicFrame>
      <p:graphicFrame>
        <p:nvGraphicFramePr>
          <p:cNvPr id="63526" name="Object 38"/>
          <p:cNvGraphicFramePr>
            <a:graphicFrameLocks noChangeAspect="1"/>
          </p:cNvGraphicFramePr>
          <p:nvPr/>
        </p:nvGraphicFramePr>
        <p:xfrm>
          <a:off x="1676400" y="5257800"/>
          <a:ext cx="1298575" cy="974725"/>
        </p:xfrm>
        <a:graphic>
          <a:graphicData uri="http://schemas.openxmlformats.org/presentationml/2006/ole">
            <p:oleObj spid="_x0000_s63526" name="Equation" r:id="rId5" imgW="609480" imgH="457200" progId="Equation.3">
              <p:embed/>
            </p:oleObj>
          </a:graphicData>
        </a:graphic>
      </p:graphicFrame>
      <p:graphicFrame>
        <p:nvGraphicFramePr>
          <p:cNvPr id="63527" name="Object 39"/>
          <p:cNvGraphicFramePr>
            <a:graphicFrameLocks noChangeAspect="1"/>
          </p:cNvGraphicFramePr>
          <p:nvPr/>
        </p:nvGraphicFramePr>
        <p:xfrm>
          <a:off x="3581400" y="3276600"/>
          <a:ext cx="2190750" cy="974725"/>
        </p:xfrm>
        <a:graphic>
          <a:graphicData uri="http://schemas.openxmlformats.org/presentationml/2006/ole">
            <p:oleObj spid="_x0000_s63527" name="Equation" r:id="rId6" imgW="1028520" imgH="457200" progId="Equation.3">
              <p:embed/>
            </p:oleObj>
          </a:graphicData>
        </a:graphic>
      </p:graphicFrame>
      <p:graphicFrame>
        <p:nvGraphicFramePr>
          <p:cNvPr id="63532" name="Object 44"/>
          <p:cNvGraphicFramePr>
            <a:graphicFrameLocks noChangeAspect="1"/>
          </p:cNvGraphicFramePr>
          <p:nvPr/>
        </p:nvGraphicFramePr>
        <p:xfrm>
          <a:off x="3581400" y="4343400"/>
          <a:ext cx="2001838" cy="920750"/>
        </p:xfrm>
        <a:graphic>
          <a:graphicData uri="http://schemas.openxmlformats.org/presentationml/2006/ole">
            <p:oleObj spid="_x0000_s63532" name="Equation" r:id="rId7" imgW="939600" imgH="431640" progId="Equation.3">
              <p:embed/>
            </p:oleObj>
          </a:graphicData>
        </a:graphic>
      </p:graphicFrame>
      <p:graphicFrame>
        <p:nvGraphicFramePr>
          <p:cNvPr id="63533" name="Object 45"/>
          <p:cNvGraphicFramePr>
            <a:graphicFrameLocks noChangeAspect="1"/>
          </p:cNvGraphicFramePr>
          <p:nvPr/>
        </p:nvGraphicFramePr>
        <p:xfrm>
          <a:off x="3657600" y="5334000"/>
          <a:ext cx="1028700" cy="920750"/>
        </p:xfrm>
        <a:graphic>
          <a:graphicData uri="http://schemas.openxmlformats.org/presentationml/2006/ole">
            <p:oleObj spid="_x0000_s63533" name="Equation" r:id="rId8" imgW="482400" imgH="431640" progId="Equation.3">
              <p:embed/>
            </p:oleObj>
          </a:graphicData>
        </a:graphic>
      </p:graphicFrame>
      <p:graphicFrame>
        <p:nvGraphicFramePr>
          <p:cNvPr id="63534" name="Object 46"/>
          <p:cNvGraphicFramePr>
            <a:graphicFrameLocks noChangeAspect="1"/>
          </p:cNvGraphicFramePr>
          <p:nvPr/>
        </p:nvGraphicFramePr>
        <p:xfrm>
          <a:off x="6780213" y="3303588"/>
          <a:ext cx="973137" cy="920750"/>
        </p:xfrm>
        <a:graphic>
          <a:graphicData uri="http://schemas.openxmlformats.org/presentationml/2006/ole">
            <p:oleObj spid="_x0000_s63534" name="Equation" r:id="rId9" imgW="457200" imgH="431640" progId="Equation.3">
              <p:embed/>
            </p:oleObj>
          </a:graphicData>
        </a:graphic>
      </p:graphicFrame>
      <p:graphicFrame>
        <p:nvGraphicFramePr>
          <p:cNvPr id="63535" name="Object 47"/>
          <p:cNvGraphicFramePr>
            <a:graphicFrameLocks noChangeAspect="1"/>
          </p:cNvGraphicFramePr>
          <p:nvPr/>
        </p:nvGraphicFramePr>
        <p:xfrm>
          <a:off x="6477000" y="4343400"/>
          <a:ext cx="1703388" cy="920750"/>
        </p:xfrm>
        <a:graphic>
          <a:graphicData uri="http://schemas.openxmlformats.org/presentationml/2006/ole">
            <p:oleObj spid="_x0000_s63535" name="Equation" r:id="rId10" imgW="799920" imgH="431640" progId="Equation.3">
              <p:embed/>
            </p:oleObj>
          </a:graphicData>
        </a:graphic>
      </p:graphicFrame>
      <p:graphicFrame>
        <p:nvGraphicFramePr>
          <p:cNvPr id="63536" name="Object 48"/>
          <p:cNvGraphicFramePr>
            <a:graphicFrameLocks noChangeAspect="1"/>
          </p:cNvGraphicFramePr>
          <p:nvPr/>
        </p:nvGraphicFramePr>
        <p:xfrm>
          <a:off x="6459538" y="5307013"/>
          <a:ext cx="1892300" cy="974725"/>
        </p:xfrm>
        <a:graphic>
          <a:graphicData uri="http://schemas.openxmlformats.org/presentationml/2006/ole">
            <p:oleObj spid="_x0000_s63536" name="Equation" r:id="rId11" imgW="8888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61F8C-EEBF-426F-9BDB-75BDDE2E67DB}" type="slidenum">
              <a:rPr lang="en-US"/>
              <a:pPr/>
              <a:t>18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571500"/>
            <a:ext cx="8596313" cy="701675"/>
          </a:xfrm>
        </p:spPr>
        <p:txBody>
          <a:bodyPr/>
          <a:lstStyle/>
          <a:p>
            <a:r>
              <a:rPr lang="en-US" sz="4000"/>
              <a:t>Real and Imaginary vs. Frequency</a:t>
            </a:r>
          </a:p>
        </p:txBody>
      </p:sp>
      <p:pic>
        <p:nvPicPr>
          <p:cNvPr id="64515" name="Picture 3" descr="F:\szr\ma\rec_real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95400"/>
            <a:ext cx="4114800" cy="3086100"/>
          </a:xfrm>
          <a:prstGeom prst="rect">
            <a:avLst/>
          </a:prstGeom>
          <a:noFill/>
        </p:spPr>
      </p:pic>
      <p:pic>
        <p:nvPicPr>
          <p:cNvPr id="64516" name="Picture 4" descr="F:\szr\ma\mob_real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295400"/>
            <a:ext cx="4038600" cy="3028950"/>
          </a:xfrm>
          <a:prstGeom prst="rect">
            <a:avLst/>
          </a:prstGeom>
          <a:noFill/>
        </p:spPr>
      </p:pic>
      <p:pic>
        <p:nvPicPr>
          <p:cNvPr id="64517" name="Picture 5" descr="F:\szr\ma\iner_real.t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4000500"/>
            <a:ext cx="3810000" cy="2857500"/>
          </a:xfrm>
          <a:prstGeom prst="rect">
            <a:avLst/>
          </a:prstGeom>
          <a:noFill/>
        </p:spPr>
      </p:pic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33400" y="4419600"/>
            <a:ext cx="198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Receptancd FRF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6324600" y="4495800"/>
            <a:ext cx="1828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Mobility FRF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09600" y="60960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Inertance FRF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 autoUpdateAnimBg="0"/>
      <p:bldP spid="64519" grpId="0" autoUpdateAnimBg="0"/>
      <p:bldP spid="64520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Modal Analysis and Testing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FE98-3B93-48F6-B5CB-96EC8E54E2B5}" type="slidenum">
              <a:rPr lang="en-US"/>
              <a:pPr/>
              <a:t>19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vs. Imaginary </a:t>
            </a:r>
            <a:r>
              <a:rPr lang="en-US" sz="2800"/>
              <a:t>(Viscous Damping)</a:t>
            </a:r>
          </a:p>
        </p:txBody>
      </p:sp>
      <p:pic>
        <p:nvPicPr>
          <p:cNvPr id="65540" name="Picture 4" descr="F:\szr\ma\nyq_visc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447800"/>
            <a:ext cx="6629400" cy="4972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C91FE1-3AD7-4150-8026-8DBF7F30348F}" type="slidenum">
              <a:rPr lang="en-US"/>
              <a:pPr/>
              <a:t>2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601663"/>
            <a:ext cx="8596313" cy="641350"/>
          </a:xfrm>
        </p:spPr>
        <p:txBody>
          <a:bodyPr/>
          <a:lstStyle/>
          <a:p>
            <a:r>
              <a:rPr lang="en-US" sz="3600"/>
              <a:t>Single Degree-of-Freedom (SDOF)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Undamped</a:t>
            </a:r>
            <a:endParaRPr lang="en-US" dirty="0"/>
          </a:p>
          <a:p>
            <a:r>
              <a:rPr lang="en-US" dirty="0"/>
              <a:t>Viscously Damped</a:t>
            </a:r>
          </a:p>
          <a:p>
            <a:r>
              <a:rPr lang="en-US" dirty="0"/>
              <a:t>Hysterically (Structurally) Damped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63B38-0ED7-4FBC-9EE6-B8844F58C765}" type="slidenum">
              <a:rPr lang="en-US"/>
              <a:pPr/>
              <a:t>20</a:t>
            </a:fld>
            <a:endParaRPr lang="en-US"/>
          </a:p>
        </p:txBody>
      </p:sp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vs. Imaginary </a:t>
            </a:r>
            <a:r>
              <a:rPr lang="en-US" sz="2800"/>
              <a:t>(Viscous Damping)</a:t>
            </a:r>
          </a:p>
        </p:txBody>
      </p:sp>
      <p:graphicFrame>
        <p:nvGraphicFramePr>
          <p:cNvPr id="67587" name="Object 1027"/>
          <p:cNvGraphicFramePr>
            <a:graphicFrameLocks noChangeAspect="1"/>
          </p:cNvGraphicFramePr>
          <p:nvPr/>
        </p:nvGraphicFramePr>
        <p:xfrm>
          <a:off x="533400" y="1752600"/>
          <a:ext cx="7086600" cy="4867275"/>
        </p:xfrm>
        <a:graphic>
          <a:graphicData uri="http://schemas.openxmlformats.org/presentationml/2006/ole">
            <p:oleObj spid="_x0000_s67587" name="Equation" r:id="rId3" imgW="3365280" imgH="231120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Modal Analysis and Testing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A7FFC-2455-43A6-9669-48B2ADC9904C}" type="slidenum">
              <a:rPr lang="en-US"/>
              <a:pPr/>
              <a:t>21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vs. Imaginary </a:t>
            </a:r>
            <a:r>
              <a:rPr lang="en-US" sz="2800"/>
              <a:t>(Structural Damping)</a:t>
            </a:r>
          </a:p>
        </p:txBody>
      </p:sp>
      <p:pic>
        <p:nvPicPr>
          <p:cNvPr id="66563" name="Picture 3" descr="F:\szr\ma\nyq_struc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371600"/>
            <a:ext cx="6781800" cy="5086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5ABA1-733B-4B1B-A866-DEECAA6F6F64}" type="slidenum">
              <a:rPr lang="en-US"/>
              <a:pPr/>
              <a:t>22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Real vs. Imaginary </a:t>
            </a:r>
            <a:r>
              <a:rPr lang="en-US" sz="2800"/>
              <a:t>(Structural Damping)</a:t>
            </a:r>
          </a:p>
        </p:txBody>
      </p:sp>
      <p:graphicFrame>
        <p:nvGraphicFramePr>
          <p:cNvPr id="68611" name="Object 3"/>
          <p:cNvGraphicFramePr>
            <a:graphicFrameLocks noChangeAspect="1"/>
          </p:cNvGraphicFramePr>
          <p:nvPr/>
        </p:nvGraphicFramePr>
        <p:xfrm>
          <a:off x="1143000" y="1676400"/>
          <a:ext cx="5508625" cy="4814888"/>
        </p:xfrm>
        <a:graphic>
          <a:graphicData uri="http://schemas.openxmlformats.org/presentationml/2006/ole">
            <p:oleObj spid="_x0000_s68611" name="Equation" r:id="rId3" imgW="2616120" imgH="228600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6C82C-5116-464C-9E5D-EACBD4991270}" type="slidenum">
              <a:rPr lang="en-US"/>
              <a:pPr/>
              <a:t>23</a:t>
            </a:fld>
            <a:endParaRPr lang="en-US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Close inspection of real structures suggests that viscous damping is not a good representative for MDOF systems.</a:t>
            </a:r>
          </a:p>
          <a:p>
            <a:r>
              <a:rPr lang="en-US" sz="2400"/>
              <a:t>All structures show a degree of structural damping.</a:t>
            </a:r>
          </a:p>
          <a:p>
            <a:r>
              <a:rPr lang="en-US" sz="2400"/>
              <a:t>Structural damping acts like an imaginary stiffness in frequency domain.</a:t>
            </a:r>
          </a:p>
          <a:p>
            <a:r>
              <a:rPr lang="en-US" sz="2400"/>
              <a:t> Modulus vs. Frequency and Nyquist type plots for FRFs are more common.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1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459B1-AFB9-436A-AB0E-747F496D5BD5}" type="slidenum">
              <a:rPr lang="en-US"/>
              <a:pPr/>
              <a:t>3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600075"/>
            <a:ext cx="8596313" cy="641350"/>
          </a:xfrm>
        </p:spPr>
        <p:txBody>
          <a:bodyPr/>
          <a:lstStyle/>
          <a:p>
            <a:r>
              <a:rPr lang="en-US" sz="3600"/>
              <a:t>Undamped Systems (Theory)</a:t>
            </a: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6553200" y="2667000"/>
            <a:ext cx="12954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Freeform 5"/>
          <p:cNvSpPr>
            <a:spLocks/>
          </p:cNvSpPr>
          <p:nvPr/>
        </p:nvSpPr>
        <p:spPr bwMode="auto">
          <a:xfrm>
            <a:off x="7162800" y="3352800"/>
            <a:ext cx="266700" cy="1219200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64" y="144"/>
              </a:cxn>
              <a:cxn ang="0">
                <a:pos x="16" y="192"/>
              </a:cxn>
              <a:cxn ang="0">
                <a:pos x="160" y="240"/>
              </a:cxn>
              <a:cxn ang="0">
                <a:pos x="16" y="288"/>
              </a:cxn>
              <a:cxn ang="0">
                <a:pos x="160" y="336"/>
              </a:cxn>
              <a:cxn ang="0">
                <a:pos x="16" y="384"/>
              </a:cxn>
              <a:cxn ang="0">
                <a:pos x="160" y="432"/>
              </a:cxn>
              <a:cxn ang="0">
                <a:pos x="16" y="480"/>
              </a:cxn>
              <a:cxn ang="0">
                <a:pos x="160" y="528"/>
              </a:cxn>
              <a:cxn ang="0">
                <a:pos x="64" y="576"/>
              </a:cxn>
              <a:cxn ang="0">
                <a:pos x="64" y="768"/>
              </a:cxn>
            </a:cxnLst>
            <a:rect l="0" t="0" r="r" b="b"/>
            <a:pathLst>
              <a:path w="168" h="768">
                <a:moveTo>
                  <a:pt x="64" y="0"/>
                </a:moveTo>
                <a:cubicBezTo>
                  <a:pt x="68" y="56"/>
                  <a:pt x="72" y="112"/>
                  <a:pt x="64" y="144"/>
                </a:cubicBezTo>
                <a:cubicBezTo>
                  <a:pt x="56" y="176"/>
                  <a:pt x="0" y="176"/>
                  <a:pt x="16" y="192"/>
                </a:cubicBezTo>
                <a:cubicBezTo>
                  <a:pt x="32" y="208"/>
                  <a:pt x="160" y="224"/>
                  <a:pt x="160" y="240"/>
                </a:cubicBezTo>
                <a:cubicBezTo>
                  <a:pt x="160" y="256"/>
                  <a:pt x="16" y="272"/>
                  <a:pt x="16" y="288"/>
                </a:cubicBezTo>
                <a:cubicBezTo>
                  <a:pt x="16" y="304"/>
                  <a:pt x="160" y="320"/>
                  <a:pt x="160" y="336"/>
                </a:cubicBezTo>
                <a:cubicBezTo>
                  <a:pt x="160" y="352"/>
                  <a:pt x="16" y="368"/>
                  <a:pt x="16" y="384"/>
                </a:cubicBezTo>
                <a:cubicBezTo>
                  <a:pt x="16" y="400"/>
                  <a:pt x="160" y="416"/>
                  <a:pt x="160" y="432"/>
                </a:cubicBezTo>
                <a:cubicBezTo>
                  <a:pt x="160" y="448"/>
                  <a:pt x="16" y="464"/>
                  <a:pt x="16" y="480"/>
                </a:cubicBezTo>
                <a:cubicBezTo>
                  <a:pt x="16" y="496"/>
                  <a:pt x="152" y="512"/>
                  <a:pt x="160" y="528"/>
                </a:cubicBezTo>
                <a:cubicBezTo>
                  <a:pt x="168" y="544"/>
                  <a:pt x="80" y="536"/>
                  <a:pt x="64" y="576"/>
                </a:cubicBezTo>
                <a:cubicBezTo>
                  <a:pt x="48" y="616"/>
                  <a:pt x="56" y="692"/>
                  <a:pt x="64" y="768"/>
                </a:cubicBez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6858000" y="45720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H="1">
            <a:off x="6858000" y="4572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7010400" y="4572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7162800" y="4572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7315200" y="4572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 flipH="1">
            <a:off x="7467600" y="4572000"/>
            <a:ext cx="152400" cy="76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7467600" y="3733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</a:p>
        </p:txBody>
      </p:sp>
      <p:sp>
        <p:nvSpPr>
          <p:cNvPr id="49166" name="Text Box 14"/>
          <p:cNvSpPr txBox="1">
            <a:spLocks noChangeArrowheads="1"/>
          </p:cNvSpPr>
          <p:nvPr/>
        </p:nvSpPr>
        <p:spPr bwMode="auto">
          <a:xfrm>
            <a:off x="7010400" y="27432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</a:t>
            </a:r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7239000" y="2057400"/>
            <a:ext cx="0" cy="6096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49168" name="Text Box 16"/>
          <p:cNvSpPr txBox="1">
            <a:spLocks noChangeArrowheads="1"/>
          </p:cNvSpPr>
          <p:nvPr/>
        </p:nvSpPr>
        <p:spPr bwMode="auto">
          <a:xfrm>
            <a:off x="7299325" y="1874838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F(t)</a:t>
            </a:r>
          </a:p>
        </p:txBody>
      </p:sp>
      <p:graphicFrame>
        <p:nvGraphicFramePr>
          <p:cNvPr id="71680" name="Object 0"/>
          <p:cNvGraphicFramePr>
            <a:graphicFrameLocks noChangeAspect="1"/>
          </p:cNvGraphicFramePr>
          <p:nvPr/>
        </p:nvGraphicFramePr>
        <p:xfrm>
          <a:off x="1143000" y="2903538"/>
          <a:ext cx="3057525" cy="3306762"/>
        </p:xfrm>
        <a:graphic>
          <a:graphicData uri="http://schemas.openxmlformats.org/presentationml/2006/ole">
            <p:oleObj spid="_x0000_s71680" name="Equation" r:id="rId3" imgW="1117440" imgH="1206360" progId="Equation.3">
              <p:embed/>
            </p:oleObj>
          </a:graphicData>
        </a:graphic>
      </p:graphicFrame>
      <p:sp>
        <p:nvSpPr>
          <p:cNvPr id="49172" name="Text Box 20"/>
          <p:cNvSpPr txBox="1">
            <a:spLocks noChangeArrowheads="1"/>
          </p:cNvSpPr>
          <p:nvPr/>
        </p:nvSpPr>
        <p:spPr bwMode="auto">
          <a:xfrm>
            <a:off x="990600" y="2133600"/>
            <a:ext cx="4467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Spatial Model (Free vibration)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C852E-729E-40DC-9D77-9EC4E534AF5E}" type="slidenum">
              <a:rPr lang="en-US"/>
              <a:pPr/>
              <a:t>4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600075"/>
            <a:ext cx="8596313" cy="641350"/>
          </a:xfrm>
        </p:spPr>
        <p:txBody>
          <a:bodyPr/>
          <a:lstStyle/>
          <a:p>
            <a:r>
              <a:rPr lang="en-US" sz="3600"/>
              <a:t>Undamped Systems (Forced vibration)</a:t>
            </a: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1219200" y="2057400"/>
          <a:ext cx="5106988" cy="3724275"/>
        </p:xfrm>
        <a:graphic>
          <a:graphicData uri="http://schemas.openxmlformats.org/presentationml/2006/ole">
            <p:oleObj spid="_x0000_s1027" name="Equation" r:id="rId3" imgW="1866600" imgH="1358640" progId="Equation.3">
              <p:embed/>
            </p:oleObj>
          </a:graphicData>
        </a:graphic>
      </p:graphicFrame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6400800" y="5029200"/>
            <a:ext cx="24384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FRF=Frequency</a:t>
            </a:r>
          </a:p>
          <a:p>
            <a:pPr>
              <a:spcBef>
                <a:spcPct val="50000"/>
              </a:spcBef>
            </a:pPr>
            <a:r>
              <a:rPr lang="en-US" sz="2000">
                <a:solidFill>
                  <a:srgbClr val="003399"/>
                </a:solidFill>
              </a:rPr>
              <a:t>Response Function</a:t>
            </a:r>
          </a:p>
        </p:txBody>
      </p:sp>
      <p:pic>
        <p:nvPicPr>
          <p:cNvPr id="1029" name="Picture 5" descr="F:\szr\ma\sdof1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524000"/>
            <a:ext cx="4191000" cy="3143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50328-6CC9-4371-A46C-6BCAC5A8DC2D}" type="slidenum">
              <a:rPr lang="en-US"/>
              <a:pPr/>
              <a:t>5</a:t>
            </a:fld>
            <a:endParaRPr lang="en-US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600075"/>
            <a:ext cx="8596313" cy="641350"/>
          </a:xfrm>
        </p:spPr>
        <p:txBody>
          <a:bodyPr/>
          <a:lstStyle/>
          <a:p>
            <a:r>
              <a:rPr lang="en-US" sz="3600"/>
              <a:t>Viscous Damping (Free Vibration)</a:t>
            </a:r>
          </a:p>
        </p:txBody>
      </p:sp>
      <p:graphicFrame>
        <p:nvGraphicFramePr>
          <p:cNvPr id="50179" name="Object 3"/>
          <p:cNvGraphicFramePr>
            <a:graphicFrameLocks noChangeAspect="1"/>
          </p:cNvGraphicFramePr>
          <p:nvPr/>
        </p:nvGraphicFramePr>
        <p:xfrm>
          <a:off x="990600" y="1905000"/>
          <a:ext cx="4306888" cy="4714875"/>
        </p:xfrm>
        <a:graphic>
          <a:graphicData uri="http://schemas.openxmlformats.org/presentationml/2006/ole">
            <p:oleObj spid="_x0000_s50179" name="Equation" r:id="rId3" imgW="1650960" imgH="1803240" progId="Equation.3">
              <p:embed/>
            </p:oleObj>
          </a:graphicData>
        </a:graphic>
      </p:graphicFrame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6019800" y="3962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3399"/>
                </a:solidFill>
              </a:rPr>
              <a:t>Oscillatory solution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43200" y="6400800"/>
            <a:ext cx="2895600" cy="457200"/>
          </a:xfrm>
        </p:spPr>
        <p:txBody>
          <a:bodyPr/>
          <a:lstStyle/>
          <a:p>
            <a:r>
              <a:rPr lang="en-US" dirty="0"/>
              <a:t>Modal Analysis and Testing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F887A-28A0-4FEB-9289-489B81DCE71E}" type="slidenum">
              <a:rPr lang="en-US"/>
              <a:pPr/>
              <a:t>6</a:t>
            </a:fld>
            <a:endParaRPr lang="en-US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600075"/>
            <a:ext cx="8596313" cy="641350"/>
          </a:xfrm>
        </p:spPr>
        <p:txBody>
          <a:bodyPr/>
          <a:lstStyle/>
          <a:p>
            <a:r>
              <a:rPr lang="en-US" sz="3600"/>
              <a:t>Viscous Damping (Forced Vibration)</a:t>
            </a:r>
          </a:p>
        </p:txBody>
      </p:sp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762000" y="1981200"/>
          <a:ext cx="4587875" cy="4414838"/>
        </p:xfrm>
        <a:graphic>
          <a:graphicData uri="http://schemas.openxmlformats.org/presentationml/2006/ole">
            <p:oleObj spid="_x0000_s51203" name="Equation" r:id="rId3" imgW="1904760" imgH="1828800" progId="Equation.3">
              <p:embed/>
            </p:oleObj>
          </a:graphicData>
        </a:graphic>
      </p:graphicFrame>
      <p:pic>
        <p:nvPicPr>
          <p:cNvPr id="51204" name="Picture 4" descr="F:\szr\ma\sdofdamp.e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1905000"/>
            <a:ext cx="3733800" cy="2800350"/>
          </a:xfrm>
          <a:prstGeom prst="rect">
            <a:avLst/>
          </a:prstGeom>
          <a:noFill/>
        </p:spPr>
      </p:pic>
      <p:pic>
        <p:nvPicPr>
          <p:cNvPr id="51205" name="Picture 5" descr="F:\szr\ma\sdofphase.e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86400" y="4572000"/>
            <a:ext cx="36576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4C20A-6FEA-437A-9C8B-6401597A74D7}" type="slidenum">
              <a:rPr lang="en-US"/>
              <a:pPr/>
              <a:t>7</a:t>
            </a:fld>
            <a:endParaRPr lang="en-US"/>
          </a:p>
        </p:txBody>
      </p:sp>
      <p:sp>
        <p:nvSpPr>
          <p:cNvPr id="52231" name="Oval 7"/>
          <p:cNvSpPr>
            <a:spLocks noChangeArrowheads="1"/>
          </p:cNvSpPr>
          <p:nvPr/>
        </p:nvSpPr>
        <p:spPr bwMode="auto">
          <a:xfrm rot="-2402977">
            <a:off x="1201738" y="4467225"/>
            <a:ext cx="1828800" cy="533400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Damping</a:t>
            </a:r>
          </a:p>
        </p:txBody>
      </p:sp>
      <p:sp>
        <p:nvSpPr>
          <p:cNvPr id="52227" name="Line 3"/>
          <p:cNvSpPr>
            <a:spLocks noChangeShapeType="1"/>
          </p:cNvSpPr>
          <p:nvPr/>
        </p:nvSpPr>
        <p:spPr bwMode="auto">
          <a:xfrm>
            <a:off x="1506538" y="47720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28" name="Line 4"/>
          <p:cNvSpPr>
            <a:spLocks noChangeShapeType="1"/>
          </p:cNvSpPr>
          <p:nvPr/>
        </p:nvSpPr>
        <p:spPr bwMode="auto">
          <a:xfrm flipV="1">
            <a:off x="2116138" y="3933825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29" name="Line 5"/>
          <p:cNvSpPr>
            <a:spLocks noChangeShapeType="1"/>
          </p:cNvSpPr>
          <p:nvPr/>
        </p:nvSpPr>
        <p:spPr bwMode="auto">
          <a:xfrm flipH="1">
            <a:off x="1277938" y="4086225"/>
            <a:ext cx="1600200" cy="137160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3" name="Line 9"/>
          <p:cNvSpPr>
            <a:spLocks noChangeShapeType="1"/>
          </p:cNvSpPr>
          <p:nvPr/>
        </p:nvSpPr>
        <p:spPr bwMode="auto">
          <a:xfrm>
            <a:off x="3868738" y="49244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4" name="Line 10"/>
          <p:cNvSpPr>
            <a:spLocks noChangeShapeType="1"/>
          </p:cNvSpPr>
          <p:nvPr/>
        </p:nvSpPr>
        <p:spPr bwMode="auto">
          <a:xfrm flipV="1">
            <a:off x="4478338" y="4086225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H="1">
            <a:off x="3640138" y="4238625"/>
            <a:ext cx="1600200" cy="137160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7" name="Line 13"/>
          <p:cNvSpPr>
            <a:spLocks noChangeShapeType="1"/>
          </p:cNvSpPr>
          <p:nvPr/>
        </p:nvSpPr>
        <p:spPr bwMode="auto">
          <a:xfrm>
            <a:off x="6307138" y="4924425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6916738" y="4086225"/>
            <a:ext cx="0" cy="1600200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>
            <a:off x="6078538" y="4238625"/>
            <a:ext cx="1600200" cy="137160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 flipV="1">
            <a:off x="3821113" y="4148138"/>
            <a:ext cx="1219200" cy="1066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 flipV="1">
            <a:off x="3821113" y="4605338"/>
            <a:ext cx="1219200" cy="990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2" name="Line 18"/>
          <p:cNvSpPr>
            <a:spLocks noChangeShapeType="1"/>
          </p:cNvSpPr>
          <p:nvPr/>
        </p:nvSpPr>
        <p:spPr bwMode="auto">
          <a:xfrm>
            <a:off x="3821113" y="5214938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>
            <a:off x="5040313" y="414813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 flipV="1">
            <a:off x="6002338" y="4314825"/>
            <a:ext cx="1371600" cy="1219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8" name="Line 24"/>
          <p:cNvSpPr>
            <a:spLocks noChangeShapeType="1"/>
          </p:cNvSpPr>
          <p:nvPr/>
        </p:nvSpPr>
        <p:spPr bwMode="auto">
          <a:xfrm flipV="1">
            <a:off x="6530975" y="4238625"/>
            <a:ext cx="1300163" cy="114617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49" name="Freeform 25"/>
          <p:cNvSpPr>
            <a:spLocks/>
          </p:cNvSpPr>
          <p:nvPr/>
        </p:nvSpPr>
        <p:spPr bwMode="auto">
          <a:xfrm>
            <a:off x="6002338" y="5381625"/>
            <a:ext cx="533400" cy="177800"/>
          </a:xfrm>
          <a:custGeom>
            <a:avLst/>
            <a:gdLst/>
            <a:ahLst/>
            <a:cxnLst>
              <a:cxn ang="0">
                <a:pos x="336" y="0"/>
              </a:cxn>
              <a:cxn ang="0">
                <a:pos x="192" y="96"/>
              </a:cxn>
              <a:cxn ang="0">
                <a:pos x="0" y="96"/>
              </a:cxn>
            </a:cxnLst>
            <a:rect l="0" t="0" r="r" b="b"/>
            <a:pathLst>
              <a:path w="336" h="112">
                <a:moveTo>
                  <a:pt x="336" y="0"/>
                </a:moveTo>
                <a:cubicBezTo>
                  <a:pt x="292" y="40"/>
                  <a:pt x="248" y="80"/>
                  <a:pt x="192" y="96"/>
                </a:cubicBezTo>
                <a:cubicBezTo>
                  <a:pt x="136" y="112"/>
                  <a:pt x="68" y="104"/>
                  <a:pt x="0" y="96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0" name="Freeform 26"/>
          <p:cNvSpPr>
            <a:spLocks/>
          </p:cNvSpPr>
          <p:nvPr/>
        </p:nvSpPr>
        <p:spPr bwMode="auto">
          <a:xfrm>
            <a:off x="7373938" y="4225925"/>
            <a:ext cx="457200" cy="88900"/>
          </a:xfrm>
          <a:custGeom>
            <a:avLst/>
            <a:gdLst/>
            <a:ahLst/>
            <a:cxnLst>
              <a:cxn ang="0">
                <a:pos x="0" y="56"/>
              </a:cxn>
              <a:cxn ang="0">
                <a:pos x="96" y="8"/>
              </a:cxn>
              <a:cxn ang="0">
                <a:pos x="288" y="8"/>
              </a:cxn>
            </a:cxnLst>
            <a:rect l="0" t="0" r="r" b="b"/>
            <a:pathLst>
              <a:path w="288" h="56">
                <a:moveTo>
                  <a:pt x="0" y="56"/>
                </a:moveTo>
                <a:cubicBezTo>
                  <a:pt x="24" y="36"/>
                  <a:pt x="48" y="16"/>
                  <a:pt x="96" y="8"/>
                </a:cubicBezTo>
                <a:cubicBezTo>
                  <a:pt x="144" y="0"/>
                  <a:pt x="216" y="4"/>
                  <a:pt x="288" y="8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2954338" y="4619625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x</a:t>
            </a:r>
          </a:p>
        </p:txBody>
      </p:sp>
      <p:sp>
        <p:nvSpPr>
          <p:cNvPr id="52252" name="Text Box 28"/>
          <p:cNvSpPr txBox="1">
            <a:spLocks noChangeArrowheads="1"/>
          </p:cNvSpPr>
          <p:nvPr/>
        </p:nvSpPr>
        <p:spPr bwMode="auto">
          <a:xfrm>
            <a:off x="1963738" y="3705225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f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5299075" y="4779963"/>
            <a:ext cx="228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x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4325938" y="3781425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f</a:t>
            </a:r>
          </a:p>
        </p:txBody>
      </p:sp>
      <p:sp>
        <p:nvSpPr>
          <p:cNvPr id="52257" name="Text Box 33"/>
          <p:cNvSpPr txBox="1">
            <a:spLocks noChangeArrowheads="1"/>
          </p:cNvSpPr>
          <p:nvPr/>
        </p:nvSpPr>
        <p:spPr bwMode="auto">
          <a:xfrm>
            <a:off x="7772400" y="4724400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x</a:t>
            </a:r>
          </a:p>
        </p:txBody>
      </p:sp>
      <p:sp>
        <p:nvSpPr>
          <p:cNvPr id="52258" name="Text Box 34"/>
          <p:cNvSpPr txBox="1">
            <a:spLocks noChangeArrowheads="1"/>
          </p:cNvSpPr>
          <p:nvPr/>
        </p:nvSpPr>
        <p:spPr bwMode="auto">
          <a:xfrm>
            <a:off x="6813550" y="3795713"/>
            <a:ext cx="320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/>
              <a:t>f</a:t>
            </a:r>
          </a:p>
        </p:txBody>
      </p:sp>
      <p:sp>
        <p:nvSpPr>
          <p:cNvPr id="52259" name="Text Box 35"/>
          <p:cNvSpPr txBox="1">
            <a:spLocks noChangeArrowheads="1"/>
          </p:cNvSpPr>
          <p:nvPr/>
        </p:nvSpPr>
        <p:spPr bwMode="auto">
          <a:xfrm>
            <a:off x="1066800" y="2057400"/>
            <a:ext cx="78486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# Viscous damping is not a good representative of real structures.</a:t>
            </a:r>
          </a:p>
          <a:p>
            <a:pPr>
              <a:spcBef>
                <a:spcPct val="50000"/>
              </a:spcBef>
            </a:pPr>
            <a:r>
              <a:rPr lang="en-US" sz="2000"/>
              <a:t># Damping in real structures is frequency-dependent.</a:t>
            </a:r>
          </a:p>
          <a:p>
            <a:pPr>
              <a:spcBef>
                <a:spcPct val="50000"/>
              </a:spcBef>
            </a:pPr>
            <a:r>
              <a:rPr lang="en-US" sz="2000"/>
              <a:t># A damper whose rate varies with frequency.</a:t>
            </a:r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990600" y="5715000"/>
            <a:ext cx="7848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Viscous damper           Dry friction           Structural damping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38A06-B0B8-4938-87AA-CF64BF2ECF33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Structural Damping</a:t>
            </a:r>
          </a:p>
        </p:txBody>
      </p:sp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1066800" y="1981200"/>
          <a:ext cx="4005263" cy="4414838"/>
        </p:xfrm>
        <a:graphic>
          <a:graphicData uri="http://schemas.openxmlformats.org/presentationml/2006/ole">
            <p:oleObj spid="_x0000_s53251" name="Equation" r:id="rId3" imgW="1663560" imgH="1828800" progId="Equation.3">
              <p:embed/>
            </p:oleObj>
          </a:graphicData>
        </a:graphic>
      </p:graphicFrame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5486400" y="1981200"/>
            <a:ext cx="3429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Equivalent Viscous damping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334000" y="54102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graphicFrame>
        <p:nvGraphicFramePr>
          <p:cNvPr id="53254" name="Object 6"/>
          <p:cNvGraphicFramePr>
            <a:graphicFrameLocks noChangeAspect="1"/>
          </p:cNvGraphicFramePr>
          <p:nvPr/>
        </p:nvGraphicFramePr>
        <p:xfrm>
          <a:off x="5486400" y="5486400"/>
          <a:ext cx="293688" cy="381000"/>
        </p:xfrm>
        <a:graphic>
          <a:graphicData uri="http://schemas.openxmlformats.org/presentationml/2006/ole">
            <p:oleObj spid="_x0000_s53254" name="Equation" r:id="rId4" imgW="126720" imgH="164880" progId="Equation.3">
              <p:embed/>
            </p:oleObj>
          </a:graphicData>
        </a:graphic>
      </p:graphicFrame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5699125" y="5392738"/>
            <a:ext cx="3200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=Structural damping loss factor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Modal Analysis and Testing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61840-87EB-45F7-A92B-BAC500E0D90C}" type="slidenum">
              <a:rPr lang="en-US"/>
              <a:pPr/>
              <a:t>9</a:t>
            </a:fld>
            <a:endParaRPr 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Alternative Forms of FRF</a:t>
            </a:r>
          </a:p>
        </p:txBody>
      </p:sp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838200" y="1981200"/>
          <a:ext cx="3149600" cy="1009650"/>
        </p:xfrm>
        <a:graphic>
          <a:graphicData uri="http://schemas.openxmlformats.org/presentationml/2006/ole">
            <p:oleObj spid="_x0000_s54275" name="Equation" r:id="rId3" imgW="1307880" imgH="419040" progId="Equation.3">
              <p:embed/>
            </p:oleObj>
          </a:graphicData>
        </a:graphic>
      </p:graphicFrame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419600" y="2209800"/>
            <a:ext cx="3276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Receptance</a:t>
            </a:r>
          </a:p>
        </p:txBody>
      </p:sp>
      <p:graphicFrame>
        <p:nvGraphicFramePr>
          <p:cNvPr id="54277" name="Object 5"/>
          <p:cNvGraphicFramePr>
            <a:graphicFrameLocks noChangeAspect="1"/>
          </p:cNvGraphicFramePr>
          <p:nvPr/>
        </p:nvGraphicFramePr>
        <p:xfrm>
          <a:off x="914400" y="3200400"/>
          <a:ext cx="2997200" cy="1009650"/>
        </p:xfrm>
        <a:graphic>
          <a:graphicData uri="http://schemas.openxmlformats.org/presentationml/2006/ole">
            <p:oleObj spid="_x0000_s54277" name="Equation" r:id="rId4" imgW="1244520" imgH="419040" progId="Equation.3">
              <p:embed/>
            </p:oleObj>
          </a:graphicData>
        </a:graphic>
      </p:graphicFrame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495800" y="34290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Mobility</a:t>
            </a:r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900113" y="4572000"/>
          <a:ext cx="3027362" cy="1009650"/>
        </p:xfrm>
        <a:graphic>
          <a:graphicData uri="http://schemas.openxmlformats.org/presentationml/2006/ole">
            <p:oleObj spid="_x0000_s54279" name="Equation" r:id="rId5" imgW="1257120" imgH="419040" progId="Equation.3">
              <p:embed/>
            </p:oleObj>
          </a:graphicData>
        </a:graphic>
      </p:graphicFrame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419600" y="48768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Inertance or accelerance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Comic Sans MS"/>
        <a:ea typeface=""/>
        <a:cs typeface="Times New Roman"/>
      </a:majorFont>
      <a:minorFont>
        <a:latin typeface="Comic Sans MS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Times New Roman" pitchFamily="18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Designs\Gesture.pot</Template>
  <TotalTime>416</TotalTime>
  <Words>520</Words>
  <Application>Microsoft PowerPoint</Application>
  <PresentationFormat>On-screen Show (4:3)</PresentationFormat>
  <Paragraphs>147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Gesture</vt:lpstr>
      <vt:lpstr>Equation</vt:lpstr>
      <vt:lpstr>Modal Testing and Analysis</vt:lpstr>
      <vt:lpstr>Single Degree-of-Freedom (SDOF)</vt:lpstr>
      <vt:lpstr>Undamped Systems (Theory)</vt:lpstr>
      <vt:lpstr>Undamped Systems (Forced vibration)</vt:lpstr>
      <vt:lpstr>Viscous Damping (Free Vibration)</vt:lpstr>
      <vt:lpstr>Viscous Damping (Forced Vibration)</vt:lpstr>
      <vt:lpstr>Structural Damping</vt:lpstr>
      <vt:lpstr>Structural Damping</vt:lpstr>
      <vt:lpstr>Alternative Forms of FRF</vt:lpstr>
      <vt:lpstr>Relation between receptance and mobility</vt:lpstr>
      <vt:lpstr>Relation between receptance and Inertance</vt:lpstr>
      <vt:lpstr>Definition of FRFs</vt:lpstr>
      <vt:lpstr>Graphical Display of FRFs</vt:lpstr>
      <vt:lpstr>Modulus vs. Frequency</vt:lpstr>
      <vt:lpstr>Modulus vs. Frequency</vt:lpstr>
      <vt:lpstr>Modulus vs. Frequency</vt:lpstr>
      <vt:lpstr>Frequency Response of Mass and stiffness Elements</vt:lpstr>
      <vt:lpstr>Real and Imaginary vs. Frequency</vt:lpstr>
      <vt:lpstr>Real vs. Imaginary (Viscous Damping)</vt:lpstr>
      <vt:lpstr>Real vs. Imaginary (Viscous Damping)</vt:lpstr>
      <vt:lpstr>Real vs. Imaginary (Structural Damping)</vt:lpstr>
      <vt:lpstr>Real vs. Imaginary (Structural Damping)</vt:lpstr>
      <vt:lpstr>Conclusions</vt:lpstr>
    </vt:vector>
  </TitlesOfParts>
  <Company>I.U.T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Modal Testing and Analysis</dc:title>
  <dc:creator>szrad</dc:creator>
  <cp:lastModifiedBy>tiva</cp:lastModifiedBy>
  <cp:revision>22</cp:revision>
  <cp:lastPrinted>1601-01-01T00:00:00Z</cp:lastPrinted>
  <dcterms:created xsi:type="dcterms:W3CDTF">2001-08-29T09:54:27Z</dcterms:created>
  <dcterms:modified xsi:type="dcterms:W3CDTF">2014-09-22T05:08:31Z</dcterms:modified>
</cp:coreProperties>
</file>