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9" r:id="rId1"/>
  </p:sldMasterIdLst>
  <p:sldIdLst>
    <p:sldId id="256" r:id="rId2"/>
    <p:sldId id="257" r:id="rId3"/>
    <p:sldId id="288" r:id="rId4"/>
    <p:sldId id="289" r:id="rId5"/>
    <p:sldId id="290" r:id="rId6"/>
    <p:sldId id="291" r:id="rId7"/>
    <p:sldId id="292" r:id="rId8"/>
    <p:sldId id="293" r:id="rId9"/>
    <p:sldId id="294" r:id="rId10"/>
    <p:sldId id="295" r:id="rId11"/>
    <p:sldId id="296" r:id="rId12"/>
    <p:sldId id="297" r:id="rId13"/>
    <p:sldId id="298" r:id="rId14"/>
    <p:sldId id="299" r:id="rId15"/>
    <p:sldId id="300" r:id="rId16"/>
    <p:sldId id="270" r:id="rId17"/>
    <p:sldId id="271" r:id="rId18"/>
    <p:sldId id="272" r:id="rId19"/>
    <p:sldId id="273" r:id="rId20"/>
    <p:sldId id="274" r:id="rId21"/>
    <p:sldId id="275" r:id="rId22"/>
    <p:sldId id="276" r:id="rId23"/>
    <p:sldId id="277" r:id="rId24"/>
    <p:sldId id="278" r:id="rId25"/>
    <p:sldId id="279" r:id="rId26"/>
    <p:sldId id="281" r:id="rId27"/>
    <p:sldId id="280" r:id="rId28"/>
    <p:sldId id="282" r:id="rId29"/>
    <p:sldId id="283" r:id="rId30"/>
    <p:sldId id="284" r:id="rId31"/>
    <p:sldId id="286" r:id="rId32"/>
    <p:sldId id="285" r:id="rId33"/>
    <p:sldId id="287"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A06D7"/>
    <a:srgbClr val="006600"/>
    <a:srgbClr val="660033"/>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26" autoAdjust="0"/>
    <p:restoredTop sz="94660"/>
  </p:normalViewPr>
  <p:slideViewPr>
    <p:cSldViewPr>
      <p:cViewPr>
        <p:scale>
          <a:sx n="100" d="100"/>
          <a:sy n="100" d="100"/>
        </p:scale>
        <p:origin x="-504" y="7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 Id="rId6" Type="http://schemas.openxmlformats.org/officeDocument/2006/relationships/image" Target="../media/image31.wmf"/><Relationship Id="rId5" Type="http://schemas.openxmlformats.org/officeDocument/2006/relationships/image" Target="../media/image30.wmf"/><Relationship Id="rId4" Type="http://schemas.openxmlformats.org/officeDocument/2006/relationships/image" Target="../media/image2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11/8/2014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transition>
    <p:cover dir="u"/>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cover dir="u"/>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cover dir="u"/>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cover dir="u"/>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cover dir="u"/>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cover dir="u"/>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11/8/2014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cover dir="u"/>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11/8/2014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cover dir="u"/>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cover dir="u"/>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cover dir="u"/>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cover dir="u"/>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11/8/2014</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ransition>
    <p:cover dir="u"/>
  </p:transition>
  <p:timing>
    <p:tnLst>
      <p:par>
        <p:cTn id="1" dur="indefinite" restart="never" nodeType="tmRoot"/>
      </p:par>
    </p:tnLst>
  </p:timing>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3.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12.wmf"/><Relationship Id="rId4"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0.png"/><Relationship Id="rId5" Type="http://schemas.openxmlformats.org/officeDocument/2006/relationships/image" Target="../media/image19.wmf"/><Relationship Id="rId4" Type="http://schemas.openxmlformats.org/officeDocument/2006/relationships/oleObject" Target="../embeddings/oleObject5.bin"/></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2.wmf"/><Relationship Id="rId5" Type="http://schemas.openxmlformats.org/officeDocument/2006/relationships/oleObject" Target="../embeddings/oleObject6.bin"/><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image" Target="../media/image25.png"/><Relationship Id="rId7"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3.wmf"/><Relationship Id="rId5" Type="http://schemas.openxmlformats.org/officeDocument/2006/relationships/oleObject" Target="../embeddings/oleObject7.bin"/><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11.bin"/><Relationship Id="rId13" Type="http://schemas.openxmlformats.org/officeDocument/2006/relationships/image" Target="../media/image30.wmf"/><Relationship Id="rId3" Type="http://schemas.openxmlformats.org/officeDocument/2006/relationships/image" Target="../media/image3.jpeg"/><Relationship Id="rId7" Type="http://schemas.openxmlformats.org/officeDocument/2006/relationships/image" Target="../media/image27.wmf"/><Relationship Id="rId12"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0.bin"/><Relationship Id="rId11" Type="http://schemas.openxmlformats.org/officeDocument/2006/relationships/image" Target="../media/image29.wmf"/><Relationship Id="rId5" Type="http://schemas.openxmlformats.org/officeDocument/2006/relationships/image" Target="../media/image26.wmf"/><Relationship Id="rId15" Type="http://schemas.openxmlformats.org/officeDocument/2006/relationships/image" Target="../media/image31.wmf"/><Relationship Id="rId10" Type="http://schemas.openxmlformats.org/officeDocument/2006/relationships/oleObject" Target="../embeddings/oleObject12.bin"/><Relationship Id="rId4" Type="http://schemas.openxmlformats.org/officeDocument/2006/relationships/oleObject" Target="../embeddings/oleObject9.bin"/><Relationship Id="rId9" Type="http://schemas.openxmlformats.org/officeDocument/2006/relationships/image" Target="../media/image28.wmf"/><Relationship Id="rId14" Type="http://schemas.openxmlformats.org/officeDocument/2006/relationships/oleObject" Target="../embeddings/oleObject14.bin"/></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33.png"/><Relationship Id="rId5" Type="http://schemas.openxmlformats.org/officeDocument/2006/relationships/image" Target="../media/image32.wmf"/><Relationship Id="rId4" Type="http://schemas.openxmlformats.org/officeDocument/2006/relationships/oleObject" Target="../embeddings/oleObject15.bin"/></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39.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17.bin"/><Relationship Id="rId5" Type="http://schemas.openxmlformats.org/officeDocument/2006/relationships/image" Target="../media/image38.wmf"/><Relationship Id="rId4" Type="http://schemas.openxmlformats.org/officeDocument/2006/relationships/oleObject" Target="../embeddings/oleObject16.bin"/></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39.wmf"/><Relationship Id="rId4" Type="http://schemas.openxmlformats.org/officeDocument/2006/relationships/oleObject" Target="../embeddings/oleObject18.bin"/></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40.wmf"/><Relationship Id="rId4" Type="http://schemas.openxmlformats.org/officeDocument/2006/relationships/oleObject" Target="../embeddings/oleObject19.bin"/></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image" Target="../media/image3.jpeg"/><Relationship Id="rId7" Type="http://schemas.openxmlformats.org/officeDocument/2006/relationships/image" Target="../media/image44.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21.bin"/><Relationship Id="rId11" Type="http://schemas.microsoft.com/office/2007/relationships/hdphoto" Target="../media/hdphoto2.wdp"/><Relationship Id="rId5" Type="http://schemas.openxmlformats.org/officeDocument/2006/relationships/image" Target="../media/image43.wmf"/><Relationship Id="rId10" Type="http://schemas.openxmlformats.org/officeDocument/2006/relationships/image" Target="../media/image46.png"/><Relationship Id="rId4" Type="http://schemas.openxmlformats.org/officeDocument/2006/relationships/oleObject" Target="../embeddings/oleObject20.bin"/><Relationship Id="rId9" Type="http://schemas.openxmlformats.org/officeDocument/2006/relationships/image" Target="../media/image45.wmf"/></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image" Target="../media/image5.w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7.w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56"/>
          <p:cNvPicPr>
            <a:picLocks noChangeAspect="1"/>
          </p:cNvPicPr>
          <p:nvPr/>
        </p:nvPicPr>
        <p:blipFill>
          <a:blip r:embed="rId2" cstate="print">
            <a:clrChange>
              <a:clrFrom>
                <a:srgbClr val="000000"/>
              </a:clrFrom>
              <a:clrTo>
                <a:srgbClr val="000000">
                  <a:alpha val="0"/>
                </a:srgbClr>
              </a:clrTo>
            </a:clrChange>
            <a:duotone>
              <a:prstClr val="black"/>
              <a:schemeClr val="accent1">
                <a:tint val="45000"/>
                <a:satMod val="400000"/>
              </a:schemeClr>
            </a:duotone>
            <a:lum bright="-1000" contrast="-80000"/>
            <a:extLst>
              <a:ext uri="{28A0092B-C50C-407E-A947-70E740481C1C}">
                <a14:useLocalDpi xmlns:a14="http://schemas.microsoft.com/office/drawing/2010/main" val="0"/>
              </a:ext>
            </a:extLst>
          </a:blip>
          <a:stretch>
            <a:fillRect/>
          </a:stretch>
        </p:blipFill>
        <p:spPr>
          <a:xfrm>
            <a:off x="1828800" y="685800"/>
            <a:ext cx="5486400" cy="5486400"/>
          </a:xfrm>
          <a:prstGeom prst="rect">
            <a:avLst/>
          </a:prstGeom>
        </p:spPr>
      </p:pic>
      <p:sp>
        <p:nvSpPr>
          <p:cNvPr id="4" name="TextBox 3"/>
          <p:cNvSpPr txBox="1"/>
          <p:nvPr/>
        </p:nvSpPr>
        <p:spPr>
          <a:xfrm>
            <a:off x="1295400" y="5715000"/>
            <a:ext cx="6934200" cy="954107"/>
          </a:xfrm>
          <a:prstGeom prst="rect">
            <a:avLst/>
          </a:prstGeom>
          <a:noFill/>
        </p:spPr>
        <p:txBody>
          <a:bodyPr wrap="square" rtlCol="0">
            <a:spAutoFit/>
          </a:bodyPr>
          <a:lstStyle/>
          <a:p>
            <a:pPr algn="ctr"/>
            <a:r>
              <a:rPr lang="en-US" sz="2400" b="1" dirty="0" smtClean="0">
                <a:latin typeface="Tahoma" pitchFamily="34" charset="0"/>
                <a:ea typeface="Tahoma" pitchFamily="34" charset="0"/>
                <a:cs typeface="Tahoma" pitchFamily="34" charset="0"/>
              </a:rPr>
              <a:t>Isfahan University of Technology</a:t>
            </a:r>
          </a:p>
          <a:p>
            <a:pPr algn="ctr"/>
            <a:r>
              <a:rPr lang="en-US" sz="1600" b="1" dirty="0" smtClean="0">
                <a:latin typeface="Tahoma" pitchFamily="34" charset="0"/>
                <a:ea typeface="Tahoma" pitchFamily="34" charset="0"/>
                <a:cs typeface="Tahoma" pitchFamily="34" charset="0"/>
              </a:rPr>
              <a:t>Department of Mechanical Engineering</a:t>
            </a:r>
          </a:p>
          <a:p>
            <a:pPr algn="ctr"/>
            <a:r>
              <a:rPr lang="en-US" sz="1600" b="1" dirty="0" smtClean="0">
                <a:solidFill>
                  <a:schemeClr val="tx2">
                    <a:lumMod val="60000"/>
                    <a:lumOff val="40000"/>
                  </a:schemeClr>
                </a:solidFill>
                <a:latin typeface="Tahoma" pitchFamily="34" charset="0"/>
                <a:ea typeface="Tahoma" pitchFamily="34" charset="0"/>
                <a:cs typeface="Tahoma" pitchFamily="34" charset="0"/>
              </a:rPr>
              <a:t>May 7</a:t>
            </a:r>
            <a:r>
              <a:rPr lang="en-US" sz="1600" b="1" baseline="30000" dirty="0" smtClean="0">
                <a:solidFill>
                  <a:schemeClr val="tx2">
                    <a:lumMod val="60000"/>
                    <a:lumOff val="40000"/>
                  </a:schemeClr>
                </a:solidFill>
                <a:latin typeface="Tahoma" pitchFamily="34" charset="0"/>
                <a:ea typeface="Tahoma" pitchFamily="34" charset="0"/>
                <a:cs typeface="Tahoma" pitchFamily="34" charset="0"/>
              </a:rPr>
              <a:t>th</a:t>
            </a:r>
            <a:r>
              <a:rPr lang="en-US" sz="1600" b="1" dirty="0" smtClean="0">
                <a:solidFill>
                  <a:schemeClr val="tx2">
                    <a:lumMod val="60000"/>
                    <a:lumOff val="40000"/>
                  </a:schemeClr>
                </a:solidFill>
                <a:latin typeface="Tahoma" pitchFamily="34" charset="0"/>
                <a:ea typeface="Tahoma" pitchFamily="34" charset="0"/>
                <a:cs typeface="Tahoma" pitchFamily="34" charset="0"/>
              </a:rPr>
              <a:t> 2011 </a:t>
            </a:r>
            <a:endParaRPr lang="en-US" sz="1600" b="1" dirty="0">
              <a:solidFill>
                <a:schemeClr val="tx2">
                  <a:lumMod val="60000"/>
                  <a:lumOff val="40000"/>
                </a:schemeClr>
              </a:solidFill>
              <a:latin typeface="Tahoma" pitchFamily="34" charset="0"/>
              <a:ea typeface="Tahoma" pitchFamily="34" charset="0"/>
              <a:cs typeface="Tahoma" pitchFamily="34" charset="0"/>
            </a:endParaRPr>
          </a:p>
        </p:txBody>
      </p:sp>
      <p:sp>
        <p:nvSpPr>
          <p:cNvPr id="29" name="TextBox 28"/>
          <p:cNvSpPr txBox="1"/>
          <p:nvPr/>
        </p:nvSpPr>
        <p:spPr>
          <a:xfrm>
            <a:off x="1219200" y="3198168"/>
            <a:ext cx="6705600" cy="461665"/>
          </a:xfrm>
          <a:prstGeom prst="rect">
            <a:avLst/>
          </a:prstGeom>
          <a:noFill/>
        </p:spPr>
        <p:txBody>
          <a:bodyPr wrap="square" rtlCol="0">
            <a:spAutoFit/>
          </a:bodyPr>
          <a:lstStyle/>
          <a:p>
            <a:r>
              <a:rPr lang="en-US" sz="2400" b="1" dirty="0" smtClean="0">
                <a:solidFill>
                  <a:schemeClr val="bg1"/>
                </a:solidFill>
                <a:latin typeface="Tahoma" pitchFamily="34" charset="0"/>
                <a:ea typeface="Tahoma" pitchFamily="34" charset="0"/>
                <a:cs typeface="Tahoma" pitchFamily="34" charset="0"/>
              </a:rPr>
              <a:t>Course Instructor:</a:t>
            </a:r>
            <a:r>
              <a:rPr lang="en-US" sz="2400" b="1" dirty="0" smtClean="0">
                <a:solidFill>
                  <a:srgbClr val="FFFF00"/>
                </a:solidFill>
                <a:latin typeface="Tahoma" pitchFamily="34" charset="0"/>
                <a:ea typeface="Tahoma" pitchFamily="34" charset="0"/>
                <a:cs typeface="Tahoma" pitchFamily="34" charset="0"/>
              </a:rPr>
              <a:t> Dr. S. Ziaei Rad</a:t>
            </a:r>
            <a:endParaRPr lang="en-US" sz="2400" b="1" dirty="0">
              <a:solidFill>
                <a:srgbClr val="FFFF00"/>
              </a:solidFill>
              <a:latin typeface="Tahoma" pitchFamily="34" charset="0"/>
              <a:ea typeface="Tahoma" pitchFamily="34" charset="0"/>
              <a:cs typeface="Tahoma" pitchFamily="34" charset="0"/>
            </a:endParaRPr>
          </a:p>
        </p:txBody>
      </p:sp>
      <p:grpSp>
        <p:nvGrpSpPr>
          <p:cNvPr id="43" name="Group 4"/>
          <p:cNvGrpSpPr>
            <a:grpSpLocks/>
          </p:cNvGrpSpPr>
          <p:nvPr/>
        </p:nvGrpSpPr>
        <p:grpSpPr bwMode="auto">
          <a:xfrm>
            <a:off x="-36513" y="-152400"/>
            <a:ext cx="9180513" cy="71438"/>
            <a:chOff x="-23" y="890"/>
            <a:chExt cx="5783" cy="45"/>
          </a:xfrm>
        </p:grpSpPr>
        <p:sp>
          <p:nvSpPr>
            <p:cNvPr id="44" name="Line 5"/>
            <p:cNvSpPr>
              <a:spLocks noChangeShapeType="1"/>
            </p:cNvSpPr>
            <p:nvPr/>
          </p:nvSpPr>
          <p:spPr bwMode="auto">
            <a:xfrm>
              <a:off x="0" y="890"/>
              <a:ext cx="576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 name="Line 6"/>
            <p:cNvSpPr>
              <a:spLocks noChangeShapeType="1"/>
            </p:cNvSpPr>
            <p:nvPr/>
          </p:nvSpPr>
          <p:spPr bwMode="auto">
            <a:xfrm>
              <a:off x="-23" y="935"/>
              <a:ext cx="5783"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6" name="Group 7"/>
          <p:cNvGrpSpPr>
            <a:grpSpLocks/>
          </p:cNvGrpSpPr>
          <p:nvPr/>
        </p:nvGrpSpPr>
        <p:grpSpPr bwMode="auto">
          <a:xfrm>
            <a:off x="0" y="6958013"/>
            <a:ext cx="9180513" cy="71437"/>
            <a:chOff x="-23" y="890"/>
            <a:chExt cx="5783" cy="45"/>
          </a:xfrm>
        </p:grpSpPr>
        <p:sp>
          <p:nvSpPr>
            <p:cNvPr id="47" name="Line 8"/>
            <p:cNvSpPr>
              <a:spLocks noChangeShapeType="1"/>
            </p:cNvSpPr>
            <p:nvPr/>
          </p:nvSpPr>
          <p:spPr bwMode="auto">
            <a:xfrm>
              <a:off x="0" y="890"/>
              <a:ext cx="576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 name="Line 9"/>
            <p:cNvSpPr>
              <a:spLocks noChangeShapeType="1"/>
            </p:cNvSpPr>
            <p:nvPr/>
          </p:nvSpPr>
          <p:spPr bwMode="auto">
            <a:xfrm>
              <a:off x="-23" y="935"/>
              <a:ext cx="5783"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9" name="Group 10"/>
          <p:cNvGrpSpPr>
            <a:grpSpLocks/>
          </p:cNvGrpSpPr>
          <p:nvPr/>
        </p:nvGrpSpPr>
        <p:grpSpPr bwMode="auto">
          <a:xfrm rot="5400000">
            <a:off x="-4662488" y="3735388"/>
            <a:ext cx="9180513" cy="71437"/>
            <a:chOff x="-23" y="890"/>
            <a:chExt cx="5783" cy="45"/>
          </a:xfrm>
        </p:grpSpPr>
        <p:sp>
          <p:nvSpPr>
            <p:cNvPr id="50" name="Line 11"/>
            <p:cNvSpPr>
              <a:spLocks noChangeShapeType="1"/>
            </p:cNvSpPr>
            <p:nvPr/>
          </p:nvSpPr>
          <p:spPr bwMode="auto">
            <a:xfrm>
              <a:off x="0" y="890"/>
              <a:ext cx="576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 name="Line 12"/>
            <p:cNvSpPr>
              <a:spLocks noChangeShapeType="1"/>
            </p:cNvSpPr>
            <p:nvPr/>
          </p:nvSpPr>
          <p:spPr bwMode="auto">
            <a:xfrm>
              <a:off x="-23" y="935"/>
              <a:ext cx="5783"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2" name="Group 13"/>
          <p:cNvGrpSpPr>
            <a:grpSpLocks/>
          </p:cNvGrpSpPr>
          <p:nvPr/>
        </p:nvGrpSpPr>
        <p:grpSpPr bwMode="auto">
          <a:xfrm rot="5400000">
            <a:off x="4670424" y="3698875"/>
            <a:ext cx="9180513" cy="71438"/>
            <a:chOff x="-23" y="890"/>
            <a:chExt cx="5783" cy="45"/>
          </a:xfrm>
        </p:grpSpPr>
        <p:sp>
          <p:nvSpPr>
            <p:cNvPr id="53" name="Line 14"/>
            <p:cNvSpPr>
              <a:spLocks noChangeShapeType="1"/>
            </p:cNvSpPr>
            <p:nvPr/>
          </p:nvSpPr>
          <p:spPr bwMode="auto">
            <a:xfrm>
              <a:off x="0" y="890"/>
              <a:ext cx="576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 name="Line 15"/>
            <p:cNvSpPr>
              <a:spLocks noChangeShapeType="1"/>
            </p:cNvSpPr>
            <p:nvPr/>
          </p:nvSpPr>
          <p:spPr bwMode="auto">
            <a:xfrm>
              <a:off x="-23" y="935"/>
              <a:ext cx="5783"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1" name="TextBox 20"/>
          <p:cNvSpPr txBox="1"/>
          <p:nvPr/>
        </p:nvSpPr>
        <p:spPr>
          <a:xfrm>
            <a:off x="76200" y="1295400"/>
            <a:ext cx="8991600" cy="646331"/>
          </a:xfrm>
          <a:prstGeom prst="rect">
            <a:avLst/>
          </a:prstGeom>
          <a:noFill/>
        </p:spPr>
        <p:txBody>
          <a:bodyPr wrap="square" rtlCol="0">
            <a:spAutoFit/>
          </a:bodyPr>
          <a:lstStyle/>
          <a:p>
            <a:pPr algn="ctr"/>
            <a:r>
              <a:rPr lang="en-US" sz="3600" b="1" dirty="0" smtClean="0">
                <a:solidFill>
                  <a:srgbClr val="FFFF00"/>
                </a:solidFill>
                <a:latin typeface="Times New Roman" pitchFamily="18" charset="0"/>
                <a:cs typeface="Times New Roman" pitchFamily="18" charset="0"/>
              </a:rPr>
              <a:t>Mode </a:t>
            </a:r>
            <a:r>
              <a:rPr lang="en-US" sz="3600" b="1" dirty="0">
                <a:solidFill>
                  <a:srgbClr val="FFFF00"/>
                </a:solidFill>
                <a:latin typeface="Times New Roman" pitchFamily="18" charset="0"/>
                <a:cs typeface="Times New Roman" pitchFamily="18" charset="0"/>
              </a:rPr>
              <a:t>Indicator Functions</a:t>
            </a:r>
          </a:p>
        </p:txBody>
      </p:sp>
    </p:spTree>
    <p:extLst>
      <p:ext uri="{BB962C8B-B14F-4D97-AF65-F5344CB8AC3E}">
        <p14:creationId xmlns:p14="http://schemas.microsoft.com/office/powerpoint/2010/main" val="427285616"/>
      </p:ext>
    </p:extLst>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p:cTn id="7" dur="2000" fill="hold"/>
                                        <p:tgtEl>
                                          <p:spTgt spid="57"/>
                                        </p:tgtEl>
                                        <p:attrNameLst>
                                          <p:attrName>ppt_w</p:attrName>
                                        </p:attrNameLst>
                                      </p:cBhvr>
                                      <p:tavLst>
                                        <p:tav tm="0">
                                          <p:val>
                                            <p:fltVal val="0"/>
                                          </p:val>
                                        </p:tav>
                                        <p:tav tm="100000">
                                          <p:val>
                                            <p:strVal val="#ppt_w"/>
                                          </p:val>
                                        </p:tav>
                                      </p:tavLst>
                                    </p:anim>
                                    <p:anim calcmode="lin" valueType="num">
                                      <p:cBhvr>
                                        <p:cTn id="8" dur="2000" fill="hold"/>
                                        <p:tgtEl>
                                          <p:spTgt spid="57"/>
                                        </p:tgtEl>
                                        <p:attrNameLst>
                                          <p:attrName>ppt_h</p:attrName>
                                        </p:attrNameLst>
                                      </p:cBhvr>
                                      <p:tavLst>
                                        <p:tav tm="0">
                                          <p:val>
                                            <p:fltVal val="0"/>
                                          </p:val>
                                        </p:tav>
                                        <p:tav tm="100000">
                                          <p:val>
                                            <p:strVal val="#ppt_h"/>
                                          </p:val>
                                        </p:tav>
                                      </p:tavLst>
                                    </p:anim>
                                  </p:childTnLst>
                                </p:cTn>
                              </p:par>
                              <p:par>
                                <p:cTn id="9" presetID="37" presetClass="entr" presetSubtype="0" fill="hold" nodeType="with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2000"/>
                                        <p:tgtEl>
                                          <p:spTgt spid="57"/>
                                        </p:tgtEl>
                                      </p:cBhvr>
                                    </p:animEffect>
                                    <p:anim calcmode="lin" valueType="num">
                                      <p:cBhvr>
                                        <p:cTn id="12" dur="2000" fill="hold"/>
                                        <p:tgtEl>
                                          <p:spTgt spid="57"/>
                                        </p:tgtEl>
                                        <p:attrNameLst>
                                          <p:attrName>ppt_x</p:attrName>
                                        </p:attrNameLst>
                                      </p:cBhvr>
                                      <p:tavLst>
                                        <p:tav tm="0">
                                          <p:val>
                                            <p:strVal val="#ppt_x"/>
                                          </p:val>
                                        </p:tav>
                                        <p:tav tm="100000">
                                          <p:val>
                                            <p:strVal val="#ppt_x"/>
                                          </p:val>
                                        </p:tav>
                                      </p:tavLst>
                                    </p:anim>
                                    <p:anim calcmode="lin" valueType="num">
                                      <p:cBhvr>
                                        <p:cTn id="13" dur="1800" decel="100000" fill="hold"/>
                                        <p:tgtEl>
                                          <p:spTgt spid="57"/>
                                        </p:tgtEl>
                                        <p:attrNameLst>
                                          <p:attrName>ppt_y</p:attrName>
                                        </p:attrNameLst>
                                      </p:cBhvr>
                                      <p:tavLst>
                                        <p:tav tm="0">
                                          <p:val>
                                            <p:strVal val="#ppt_y+1"/>
                                          </p:val>
                                        </p:tav>
                                        <p:tav tm="100000">
                                          <p:val>
                                            <p:strVal val="#ppt_y-.03"/>
                                          </p:val>
                                        </p:tav>
                                      </p:tavLst>
                                    </p:anim>
                                    <p:anim calcmode="lin" valueType="num">
                                      <p:cBhvr>
                                        <p:cTn id="14" dur="200" accel="100000" fill="hold">
                                          <p:stCondLst>
                                            <p:cond delay="18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2" presetClass="path" presetSubtype="0" accel="50000" decel="50000" fill="hold" nodeType="afterEffect">
                                  <p:stCondLst>
                                    <p:cond delay="500"/>
                                  </p:stCondLst>
                                  <p:childTnLst>
                                    <p:animMotion origin="layout" path="M 0 -0.38333 L 0 0 " pathEditMode="relative" rAng="0" ptsTypes="AA">
                                      <p:cBhvr>
                                        <p:cTn id="17" dur="2000" spd="-100000" fill="hold"/>
                                        <p:tgtEl>
                                          <p:spTgt spid="57"/>
                                        </p:tgtEl>
                                        <p:attrNameLst>
                                          <p:attrName>ppt_x</p:attrName>
                                          <p:attrName>ppt_y</p:attrName>
                                        </p:attrNameLst>
                                      </p:cBhvr>
                                      <p:rCtr x="0" y="19167"/>
                                    </p:animMotion>
                                  </p:childTnLst>
                                </p:cTn>
                              </p:par>
                              <p:par>
                                <p:cTn id="18" presetID="6" presetClass="emph" presetSubtype="0" fill="hold" nodeType="withEffect">
                                  <p:stCondLst>
                                    <p:cond delay="500"/>
                                  </p:stCondLst>
                                  <p:childTnLst>
                                    <p:animScale>
                                      <p:cBhvr>
                                        <p:cTn id="19" dur="2000" fill="hold"/>
                                        <p:tgtEl>
                                          <p:spTgt spid="57"/>
                                        </p:tgtEl>
                                      </p:cBhvr>
                                      <p:by x="20000" y="20000"/>
                                    </p:animScale>
                                  </p:childTnLst>
                                </p:cTn>
                              </p:par>
                            </p:childTnLst>
                          </p:cTn>
                        </p:par>
                        <p:par>
                          <p:cTn id="20" fill="hold">
                            <p:stCondLst>
                              <p:cond delay="4500"/>
                            </p:stCondLst>
                            <p:childTnLst>
                              <p:par>
                                <p:cTn id="21" presetID="63" presetClass="path" presetSubtype="0" accel="50000" decel="50000" fill="hold" nodeType="afterEffect">
                                  <p:stCondLst>
                                    <p:cond delay="0"/>
                                  </p:stCondLst>
                                  <p:childTnLst>
                                    <p:animMotion origin="layout" path="M -0.00052 1.48148E-6 L 0.50729 0.00046 " pathEditMode="relative" rAng="0" ptsTypes="AA">
                                      <p:cBhvr>
                                        <p:cTn id="22" dur="2000" fill="hold"/>
                                        <p:tgtEl>
                                          <p:spTgt spid="49"/>
                                        </p:tgtEl>
                                        <p:attrNameLst>
                                          <p:attrName>ppt_x</p:attrName>
                                          <p:attrName>ppt_y</p:attrName>
                                        </p:attrNameLst>
                                      </p:cBhvr>
                                      <p:rCtr x="25382" y="23"/>
                                    </p:animMotion>
                                  </p:childTnLst>
                                </p:cTn>
                              </p:par>
                              <p:par>
                                <p:cTn id="23" presetID="35" presetClass="path" presetSubtype="0" accel="50000" decel="50000" fill="hold" nodeType="withEffect">
                                  <p:stCondLst>
                                    <p:cond delay="0"/>
                                  </p:stCondLst>
                                  <p:childTnLst>
                                    <p:animMotion origin="layout" path="M -0.00885 0.00533 L -0.51267 0.00533 " pathEditMode="relative" rAng="0" ptsTypes="AA">
                                      <p:cBhvr>
                                        <p:cTn id="24" dur="2000" fill="hold"/>
                                        <p:tgtEl>
                                          <p:spTgt spid="52"/>
                                        </p:tgtEl>
                                        <p:attrNameLst>
                                          <p:attrName>ppt_x</p:attrName>
                                          <p:attrName>ppt_y</p:attrName>
                                        </p:attrNameLst>
                                      </p:cBhvr>
                                      <p:rCtr x="-25191" y="0"/>
                                    </p:animMotion>
                                  </p:childTnLst>
                                </p:cTn>
                              </p:par>
                              <p:par>
                                <p:cTn id="25" presetID="64" presetClass="path" presetSubtype="0" accel="50000" decel="50000" fill="hold" nodeType="withEffect">
                                  <p:stCondLst>
                                    <p:cond delay="0"/>
                                  </p:stCondLst>
                                  <p:childTnLst>
                                    <p:animMotion origin="layout" path="M 2.77778E-7 4.07407E-6 L -0.00191 -0.78635 " pathEditMode="relative" rAng="0" ptsTypes="AA">
                                      <p:cBhvr>
                                        <p:cTn id="26" dur="2000" fill="hold"/>
                                        <p:tgtEl>
                                          <p:spTgt spid="46"/>
                                        </p:tgtEl>
                                        <p:attrNameLst>
                                          <p:attrName>ppt_x</p:attrName>
                                          <p:attrName>ppt_y</p:attrName>
                                        </p:attrNameLst>
                                      </p:cBhvr>
                                      <p:rCtr x="-104" y="-39329"/>
                                    </p:animMotion>
                                  </p:childTnLst>
                                </p:cTn>
                              </p:par>
                              <p:par>
                                <p:cTn id="27" presetID="42" presetClass="path" presetSubtype="0" accel="50000" decel="50000" fill="hold" nodeType="withEffect">
                                  <p:stCondLst>
                                    <p:cond delay="0"/>
                                  </p:stCondLst>
                                  <p:childTnLst>
                                    <p:animMotion origin="layout" path="M 3.33333E-6 -0.17407 L 0.00208 0.24144 " pathEditMode="relative" rAng="0" ptsTypes="AA">
                                      <p:cBhvr>
                                        <p:cTn id="28" dur="2000" fill="hold"/>
                                        <p:tgtEl>
                                          <p:spTgt spid="43"/>
                                        </p:tgtEl>
                                        <p:attrNameLst>
                                          <p:attrName>ppt_x</p:attrName>
                                          <p:attrName>ppt_y</p:attrName>
                                        </p:attrNameLst>
                                      </p:cBhvr>
                                      <p:rCtr x="104" y="20764"/>
                                    </p:animMotion>
                                  </p:childTnLst>
                                </p:cTn>
                              </p:par>
                            </p:childTnLst>
                          </p:cTn>
                        </p:par>
                        <p:par>
                          <p:cTn id="29" fill="hold">
                            <p:stCondLst>
                              <p:cond delay="6500"/>
                            </p:stCondLst>
                            <p:childTnLst>
                              <p:par>
                                <p:cTn id="30" presetID="35" presetClass="path" presetSubtype="0" fill="hold" nodeType="afterEffect">
                                  <p:stCondLst>
                                    <p:cond delay="500"/>
                                  </p:stCondLst>
                                  <p:childTnLst>
                                    <p:animMotion origin="layout" path="M 0.50729 0.00046 L 0.00781 -0.00533 " pathEditMode="relative" rAng="0" ptsTypes="AA">
                                      <p:cBhvr>
                                        <p:cTn id="31" dur="500" fill="hold"/>
                                        <p:tgtEl>
                                          <p:spTgt spid="49"/>
                                        </p:tgtEl>
                                        <p:attrNameLst>
                                          <p:attrName>ppt_x</p:attrName>
                                          <p:attrName>ppt_y</p:attrName>
                                        </p:attrNameLst>
                                      </p:cBhvr>
                                      <p:rCtr x="-24983" y="-301"/>
                                    </p:animMotion>
                                  </p:childTnLst>
                                </p:cTn>
                              </p:par>
                              <p:par>
                                <p:cTn id="32" presetID="63" presetClass="path" presetSubtype="0" fill="hold" nodeType="withEffect">
                                  <p:stCondLst>
                                    <p:cond delay="500"/>
                                  </p:stCondLst>
                                  <p:childTnLst>
                                    <p:animMotion origin="layout" path="M -0.51319 0.00579 L -0.01267 -4.44444E-6 " pathEditMode="relative" rAng="0" ptsTypes="AA">
                                      <p:cBhvr>
                                        <p:cTn id="33" dur="500" fill="hold"/>
                                        <p:tgtEl>
                                          <p:spTgt spid="52"/>
                                        </p:tgtEl>
                                        <p:attrNameLst>
                                          <p:attrName>ppt_x</p:attrName>
                                          <p:attrName>ppt_y</p:attrName>
                                        </p:attrNameLst>
                                      </p:cBhvr>
                                      <p:rCtr x="25017" y="-301"/>
                                    </p:animMotion>
                                  </p:childTnLst>
                                </p:cTn>
                              </p:par>
                              <p:par>
                                <p:cTn id="34" presetID="42" presetClass="path" presetSubtype="0" decel="50000" fill="hold" nodeType="withEffect">
                                  <p:stCondLst>
                                    <p:cond delay="1000"/>
                                  </p:stCondLst>
                                  <p:childTnLst>
                                    <p:animMotion origin="layout" path="M 0.00208 0.24144 L 0.00208 0.28357 " pathEditMode="relative" rAng="0" ptsTypes="AA">
                                      <p:cBhvr>
                                        <p:cTn id="35" dur="500" fill="hold"/>
                                        <p:tgtEl>
                                          <p:spTgt spid="43"/>
                                        </p:tgtEl>
                                        <p:attrNameLst>
                                          <p:attrName>ppt_x</p:attrName>
                                          <p:attrName>ppt_y</p:attrName>
                                        </p:attrNameLst>
                                      </p:cBhvr>
                                      <p:rCtr x="0" y="2106"/>
                                    </p:animMotion>
                                  </p:childTnLst>
                                </p:cTn>
                              </p:par>
                              <p:par>
                                <p:cTn id="36" presetID="64" presetClass="path" presetSubtype="0" decel="50000" fill="hold" nodeType="withEffect">
                                  <p:stCondLst>
                                    <p:cond delay="1000"/>
                                  </p:stCondLst>
                                  <p:childTnLst>
                                    <p:animMotion origin="layout" path="M -0.00191 -0.78635 L -0.00191 -0.80857 " pathEditMode="relative" rAng="0" ptsTypes="AA">
                                      <p:cBhvr>
                                        <p:cTn id="37" dur="500" fill="hold"/>
                                        <p:tgtEl>
                                          <p:spTgt spid="46"/>
                                        </p:tgtEl>
                                        <p:attrNameLst>
                                          <p:attrName>ppt_x</p:attrName>
                                          <p:attrName>ppt_y</p:attrName>
                                        </p:attrNameLst>
                                      </p:cBhvr>
                                      <p:rCtr x="0" y="-1111"/>
                                    </p:animMotion>
                                  </p:childTnLst>
                                </p:cTn>
                              </p:par>
                            </p:childTnLst>
                          </p:cTn>
                        </p:par>
                        <p:par>
                          <p:cTn id="38" fill="hold">
                            <p:stCondLst>
                              <p:cond delay="8000"/>
                            </p:stCondLst>
                            <p:childTnLst>
                              <p:par>
                                <p:cTn id="39" presetID="53" presetClass="entr" presetSubtype="16"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p:cTn id="41" dur="2000" fill="hold"/>
                                        <p:tgtEl>
                                          <p:spTgt spid="21"/>
                                        </p:tgtEl>
                                        <p:attrNameLst>
                                          <p:attrName>ppt_w</p:attrName>
                                        </p:attrNameLst>
                                      </p:cBhvr>
                                      <p:tavLst>
                                        <p:tav tm="0">
                                          <p:val>
                                            <p:fltVal val="0"/>
                                          </p:val>
                                        </p:tav>
                                        <p:tav tm="100000">
                                          <p:val>
                                            <p:strVal val="#ppt_w"/>
                                          </p:val>
                                        </p:tav>
                                      </p:tavLst>
                                    </p:anim>
                                    <p:anim calcmode="lin" valueType="num">
                                      <p:cBhvr>
                                        <p:cTn id="42" dur="2000" fill="hold"/>
                                        <p:tgtEl>
                                          <p:spTgt spid="21"/>
                                        </p:tgtEl>
                                        <p:attrNameLst>
                                          <p:attrName>ppt_h</p:attrName>
                                        </p:attrNameLst>
                                      </p:cBhvr>
                                      <p:tavLst>
                                        <p:tav tm="0">
                                          <p:val>
                                            <p:fltVal val="0"/>
                                          </p:val>
                                        </p:tav>
                                        <p:tav tm="100000">
                                          <p:val>
                                            <p:strVal val="#ppt_h"/>
                                          </p:val>
                                        </p:tav>
                                      </p:tavLst>
                                    </p:anim>
                                    <p:animEffect transition="in" filter="fade">
                                      <p:cBhvr>
                                        <p:cTn id="43" dur="2000"/>
                                        <p:tgtEl>
                                          <p:spTgt spid="21"/>
                                        </p:tgtEl>
                                      </p:cBhvr>
                                    </p:animEffect>
                                  </p:childTnLst>
                                </p:cTn>
                              </p:par>
                            </p:childTnLst>
                          </p:cTn>
                        </p:par>
                        <p:par>
                          <p:cTn id="44" fill="hold">
                            <p:stCondLst>
                              <p:cond delay="10000"/>
                            </p:stCondLst>
                            <p:childTnLst>
                              <p:par>
                                <p:cTn id="45" presetID="10" presetClass="exit" presetSubtype="0" fill="hold" nodeType="afterEffect">
                                  <p:stCondLst>
                                    <p:cond delay="0"/>
                                  </p:stCondLst>
                                  <p:childTnLst>
                                    <p:animEffect transition="out" filter="fade">
                                      <p:cBhvr>
                                        <p:cTn id="46" dur="1000"/>
                                        <p:tgtEl>
                                          <p:spTgt spid="49"/>
                                        </p:tgtEl>
                                      </p:cBhvr>
                                    </p:animEffect>
                                    <p:set>
                                      <p:cBhvr>
                                        <p:cTn id="47" dur="1" fill="hold">
                                          <p:stCondLst>
                                            <p:cond delay="999"/>
                                          </p:stCondLst>
                                        </p:cTn>
                                        <p:tgtEl>
                                          <p:spTgt spid="49"/>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1000"/>
                                        <p:tgtEl>
                                          <p:spTgt spid="52"/>
                                        </p:tgtEl>
                                      </p:cBhvr>
                                    </p:animEffect>
                                    <p:set>
                                      <p:cBhvr>
                                        <p:cTn id="50" dur="1" fill="hold">
                                          <p:stCondLst>
                                            <p:cond delay="999"/>
                                          </p:stCondLst>
                                        </p:cTn>
                                        <p:tgtEl>
                                          <p:spTgt spid="52"/>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1000"/>
                                        <p:tgtEl>
                                          <p:spTgt spid="46"/>
                                        </p:tgtEl>
                                      </p:cBhvr>
                                    </p:animEffect>
                                    <p:set>
                                      <p:cBhvr>
                                        <p:cTn id="53" dur="1" fill="hold">
                                          <p:stCondLst>
                                            <p:cond delay="999"/>
                                          </p:stCondLst>
                                        </p:cTn>
                                        <p:tgtEl>
                                          <p:spTgt spid="46"/>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1000"/>
                                        <p:tgtEl>
                                          <p:spTgt spid="43"/>
                                        </p:tgtEl>
                                      </p:cBhvr>
                                    </p:animEffect>
                                    <p:set>
                                      <p:cBhvr>
                                        <p:cTn id="56" dur="1" fill="hold">
                                          <p:stCondLst>
                                            <p:cond delay="999"/>
                                          </p:stCondLst>
                                        </p:cTn>
                                        <p:tgtEl>
                                          <p:spTgt spid="43"/>
                                        </p:tgtEl>
                                        <p:attrNameLst>
                                          <p:attrName>style.visibility</p:attrName>
                                        </p:attrNameLst>
                                      </p:cBhvr>
                                      <p:to>
                                        <p:strVal val="hidden"/>
                                      </p:to>
                                    </p:set>
                                  </p:childTnLst>
                                </p:cTn>
                              </p:par>
                            </p:childTnLst>
                          </p:cTn>
                        </p:par>
                        <p:par>
                          <p:cTn id="57" fill="hold">
                            <p:stCondLst>
                              <p:cond delay="11000"/>
                            </p:stCondLst>
                            <p:childTnLst>
                              <p:par>
                                <p:cTn id="58" presetID="12" presetClass="entr" presetSubtype="8"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additive="base">
                                        <p:cTn id="60" dur="500"/>
                                        <p:tgtEl>
                                          <p:spTgt spid="29"/>
                                        </p:tgtEl>
                                        <p:attrNameLst>
                                          <p:attrName>ppt_x</p:attrName>
                                        </p:attrNameLst>
                                      </p:cBhvr>
                                      <p:tavLst>
                                        <p:tav tm="0">
                                          <p:val>
                                            <p:strVal val="#ppt_x-#ppt_w*1.125000"/>
                                          </p:val>
                                        </p:tav>
                                        <p:tav tm="100000">
                                          <p:val>
                                            <p:strVal val="#ppt_x"/>
                                          </p:val>
                                        </p:tav>
                                      </p:tavLst>
                                    </p:anim>
                                    <p:animEffect transition="in" filter="wipe(right)">
                                      <p:cBhvr>
                                        <p:cTn id="61" dur="500"/>
                                        <p:tgtEl>
                                          <p:spTgt spid="29"/>
                                        </p:tgtEl>
                                      </p:cBhvr>
                                    </p:animEffect>
                                  </p:childTnLst>
                                </p:cTn>
                              </p:par>
                            </p:childTnLst>
                          </p:cTn>
                        </p:par>
                        <p:par>
                          <p:cTn id="62" fill="hold">
                            <p:stCondLst>
                              <p:cond delay="11500"/>
                            </p:stCondLst>
                            <p:childTnLst>
                              <p:par>
                                <p:cTn id="63" presetID="31" presetClass="entr" presetSubtype="0" fill="hold" grpId="0" nodeType="afterEffect">
                                  <p:stCondLst>
                                    <p:cond delay="0"/>
                                  </p:stCondLst>
                                  <p:childTnLst>
                                    <p:set>
                                      <p:cBhvr>
                                        <p:cTn id="64" dur="1" fill="hold">
                                          <p:stCondLst>
                                            <p:cond delay="0"/>
                                          </p:stCondLst>
                                        </p:cTn>
                                        <p:tgtEl>
                                          <p:spTgt spid="4"/>
                                        </p:tgtEl>
                                        <p:attrNameLst>
                                          <p:attrName>style.visibility</p:attrName>
                                        </p:attrNameLst>
                                      </p:cBhvr>
                                      <p:to>
                                        <p:strVal val="visible"/>
                                      </p:to>
                                    </p:set>
                                    <p:anim calcmode="lin" valueType="num">
                                      <p:cBhvr>
                                        <p:cTn id="65" dur="1000" fill="hold"/>
                                        <p:tgtEl>
                                          <p:spTgt spid="4"/>
                                        </p:tgtEl>
                                        <p:attrNameLst>
                                          <p:attrName>ppt_w</p:attrName>
                                        </p:attrNameLst>
                                      </p:cBhvr>
                                      <p:tavLst>
                                        <p:tav tm="0">
                                          <p:val>
                                            <p:fltVal val="0"/>
                                          </p:val>
                                        </p:tav>
                                        <p:tav tm="100000">
                                          <p:val>
                                            <p:strVal val="#ppt_w"/>
                                          </p:val>
                                        </p:tav>
                                      </p:tavLst>
                                    </p:anim>
                                    <p:anim calcmode="lin" valueType="num">
                                      <p:cBhvr>
                                        <p:cTn id="66" dur="1000" fill="hold"/>
                                        <p:tgtEl>
                                          <p:spTgt spid="4"/>
                                        </p:tgtEl>
                                        <p:attrNameLst>
                                          <p:attrName>ppt_h</p:attrName>
                                        </p:attrNameLst>
                                      </p:cBhvr>
                                      <p:tavLst>
                                        <p:tav tm="0">
                                          <p:val>
                                            <p:fltVal val="0"/>
                                          </p:val>
                                        </p:tav>
                                        <p:tav tm="100000">
                                          <p:val>
                                            <p:strVal val="#ppt_h"/>
                                          </p:val>
                                        </p:tav>
                                      </p:tavLst>
                                    </p:anim>
                                    <p:anim calcmode="lin" valueType="num">
                                      <p:cBhvr>
                                        <p:cTn id="67" dur="1000" fill="hold"/>
                                        <p:tgtEl>
                                          <p:spTgt spid="4"/>
                                        </p:tgtEl>
                                        <p:attrNameLst>
                                          <p:attrName>style.rotation</p:attrName>
                                        </p:attrNameLst>
                                      </p:cBhvr>
                                      <p:tavLst>
                                        <p:tav tm="0">
                                          <p:val>
                                            <p:fltVal val="90"/>
                                          </p:val>
                                        </p:tav>
                                        <p:tav tm="100000">
                                          <p:val>
                                            <p:fltVal val="0"/>
                                          </p:val>
                                        </p:tav>
                                      </p:tavLst>
                                    </p:anim>
                                    <p:animEffect transition="in" filter="fade">
                                      <p:cBhvr>
                                        <p:cTn id="6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9" grpId="0"/>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srcRect/>
          <a:stretch>
            <a:fillRect/>
          </a:stretch>
        </p:blipFill>
        <p:spPr bwMode="auto">
          <a:xfrm>
            <a:off x="285720" y="285728"/>
            <a:ext cx="4430321" cy="3328998"/>
          </a:xfrm>
          <a:prstGeom prst="rect">
            <a:avLst/>
          </a:prstGeom>
          <a:noFill/>
          <a:ln w="9525">
            <a:noFill/>
            <a:miter lim="800000"/>
            <a:headEnd/>
            <a:tailEnd/>
          </a:ln>
          <a:effectLst/>
        </p:spPr>
      </p:pic>
      <p:pic>
        <p:nvPicPr>
          <p:cNvPr id="22531" name="Picture 3"/>
          <p:cNvPicPr>
            <a:picLocks noChangeAspect="1" noChangeArrowheads="1"/>
          </p:cNvPicPr>
          <p:nvPr/>
        </p:nvPicPr>
        <p:blipFill>
          <a:blip r:embed="rId3" cstate="print"/>
          <a:srcRect/>
          <a:stretch>
            <a:fillRect/>
          </a:stretch>
        </p:blipFill>
        <p:spPr bwMode="auto">
          <a:xfrm>
            <a:off x="4786314" y="3495666"/>
            <a:ext cx="4110376" cy="3362334"/>
          </a:xfrm>
          <a:prstGeom prst="rect">
            <a:avLst/>
          </a:prstGeom>
          <a:noFill/>
          <a:ln w="9525">
            <a:noFill/>
            <a:miter lim="800000"/>
            <a:headEnd/>
            <a:tailEnd/>
          </a:ln>
          <a:effectLst/>
        </p:spPr>
      </p:pic>
    </p:spTree>
  </p:cSld>
  <p:clrMapOvr>
    <a:masterClrMapping/>
  </p:clrMapOvr>
  <p:transition>
    <p:cover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895600" y="304800"/>
            <a:ext cx="3733800" cy="457200"/>
          </a:xfrm>
          <a:prstGeom prst="roundRect">
            <a:avLst/>
          </a:prstGeom>
          <a:solidFill>
            <a:srgbClr val="FFC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latin typeface="Arial Black" pitchFamily="34" charset="0"/>
              </a:rPr>
              <a:t>M</a:t>
            </a:r>
            <a:r>
              <a:rPr lang="en-US" sz="2800" b="1" dirty="0" smtClean="0">
                <a:solidFill>
                  <a:schemeClr val="accent5">
                    <a:lumMod val="75000"/>
                  </a:schemeClr>
                </a:solidFill>
                <a:latin typeface="Arial Black" pitchFamily="34" charset="0"/>
              </a:rPr>
              <a:t>MIF</a:t>
            </a:r>
            <a:endParaRPr lang="en-US" sz="2800" b="1" dirty="0">
              <a:solidFill>
                <a:schemeClr val="accent5">
                  <a:lumMod val="75000"/>
                </a:schemeClr>
              </a:solidFill>
              <a:latin typeface="Arial Black" pitchFamily="34" charset="0"/>
            </a:endParaRPr>
          </a:p>
        </p:txBody>
      </p:sp>
      <p:pic>
        <p:nvPicPr>
          <p:cNvPr id="5" name="Picture 4"/>
          <p:cNvPicPr>
            <a:picLocks noChangeAspect="1"/>
          </p:cNvPicPr>
          <p:nvPr/>
        </p:nvPicPr>
        <p:blipFill>
          <a:blip r:embed="rId2" cstate="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52401" y="152401"/>
            <a:ext cx="1143000" cy="1143000"/>
          </a:xfrm>
          <a:prstGeom prst="rect">
            <a:avLst/>
          </a:prstGeom>
        </p:spPr>
      </p:pic>
      <p:sp>
        <p:nvSpPr>
          <p:cNvPr id="10" name="TextBox 9"/>
          <p:cNvSpPr txBox="1"/>
          <p:nvPr/>
        </p:nvSpPr>
        <p:spPr>
          <a:xfrm>
            <a:off x="1357290" y="1285860"/>
            <a:ext cx="7000924" cy="4247317"/>
          </a:xfrm>
          <a:prstGeom prst="rect">
            <a:avLst/>
          </a:prstGeom>
          <a:noFill/>
        </p:spPr>
        <p:txBody>
          <a:bodyPr wrap="square" rtlCol="0">
            <a:spAutoFit/>
          </a:bodyPr>
          <a:lstStyle/>
          <a:p>
            <a:pPr algn="just"/>
            <a:r>
              <a:rPr lang="en-US" dirty="0" smtClean="0"/>
              <a:t>Basically the mathematical formulation of the MIF is that the real part of FRF is divided by the magnitude of the FRF. Because the real part rapidly passes through zero at resonance, the MIF generally tends to have a much more abrupt change across a mode. The real part of the FRF will be zero at resonance and therefore the MIF will drop to a minimum in the region of a mode. </a:t>
            </a:r>
          </a:p>
          <a:p>
            <a:pPr algn="just"/>
            <a:r>
              <a:rPr lang="en-US" dirty="0" smtClean="0"/>
              <a:t>An extension of the MIF is the multivariate MIF(MMIF), which is an extended formulation of MIF for multiple referenced FRF data. The big advantage is that multiple referenced data will have multiple MIFs (one for each reference) and can detect repeated roots.</a:t>
            </a:r>
          </a:p>
          <a:p>
            <a:pPr algn="just"/>
            <a:r>
              <a:rPr lang="en-US" dirty="0" smtClean="0"/>
              <a:t>If the first MIF drops, then there is an indication that there is a pole of the system. Now if the second MIF also drop at the same frequency as the first MIF, then there is an indication that is a repeated root.</a:t>
            </a:r>
            <a:endParaRPr lang="en-US" dirty="0"/>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ppt_w*1.125000"/>
                                          </p:val>
                                        </p:tav>
                                        <p:tav tm="100000">
                                          <p:val>
                                            <p:strVal val="#ppt_x"/>
                                          </p:val>
                                        </p:tav>
                                      </p:tavLst>
                                    </p:anim>
                                    <p:animEffect transition="in" filter="wipe(left)">
                                      <p:cBhvr>
                                        <p:cTn id="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928926" y="285728"/>
            <a:ext cx="3733800" cy="642942"/>
          </a:xfrm>
          <a:prstGeom prst="roundRect">
            <a:avLst/>
          </a:prstGeom>
          <a:solidFill>
            <a:srgbClr val="FFC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lumMod val="65000"/>
                    <a:lumOff val="35000"/>
                  </a:schemeClr>
                </a:solidFill>
                <a:latin typeface="Arial Black" pitchFamily="34" charset="0"/>
              </a:rPr>
              <a:t>Mathematical background</a:t>
            </a:r>
            <a:endParaRPr lang="en-US" b="1" dirty="0">
              <a:solidFill>
                <a:schemeClr val="bg1">
                  <a:lumMod val="65000"/>
                  <a:lumOff val="35000"/>
                </a:schemeClr>
              </a:solidFill>
              <a:latin typeface="Arial Black" pitchFamily="34" charset="0"/>
            </a:endParaRPr>
          </a:p>
        </p:txBody>
      </p:sp>
      <p:pic>
        <p:nvPicPr>
          <p:cNvPr id="5" name="Picture 4"/>
          <p:cNvPicPr>
            <a:picLocks noChangeAspect="1"/>
          </p:cNvPicPr>
          <p:nvPr/>
        </p:nvPicPr>
        <p:blipFill>
          <a:blip r:embed="rId3" cstate="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52401" y="152401"/>
            <a:ext cx="1143000" cy="1143000"/>
          </a:xfrm>
          <a:prstGeom prst="rect">
            <a:avLst/>
          </a:prstGeom>
        </p:spPr>
      </p:pic>
      <p:sp>
        <p:nvSpPr>
          <p:cNvPr id="6" name="TextBox 5"/>
          <p:cNvSpPr txBox="1"/>
          <p:nvPr/>
        </p:nvSpPr>
        <p:spPr>
          <a:xfrm>
            <a:off x="1643042" y="1500174"/>
            <a:ext cx="6357982" cy="1477328"/>
          </a:xfrm>
          <a:prstGeom prst="rect">
            <a:avLst/>
          </a:prstGeom>
          <a:noFill/>
        </p:spPr>
        <p:txBody>
          <a:bodyPr wrap="square" rtlCol="0">
            <a:spAutoFit/>
          </a:bodyPr>
          <a:lstStyle/>
          <a:p>
            <a:r>
              <a:rPr lang="en-US" dirty="0" smtClean="0"/>
              <a:t>The structural response </a:t>
            </a:r>
            <a:r>
              <a:rPr lang="en-US" b="1" dirty="0" smtClean="0"/>
              <a:t>X(w) is steady state for a purely real force vector F(w), and is given by</a:t>
            </a:r>
          </a:p>
          <a:p>
            <a:endParaRPr lang="en-US" b="1" dirty="0" smtClean="0"/>
          </a:p>
          <a:p>
            <a:r>
              <a:rPr lang="en-US" b="1" dirty="0" smtClean="0"/>
              <a:t>Where H(w) is the frequency response function matrix.</a:t>
            </a:r>
          </a:p>
          <a:p>
            <a:endParaRPr lang="en-US" b="1" dirty="0" smtClean="0"/>
          </a:p>
        </p:txBody>
      </p:sp>
      <p:graphicFrame>
        <p:nvGraphicFramePr>
          <p:cNvPr id="7" name="Object 6"/>
          <p:cNvGraphicFramePr>
            <a:graphicFrameLocks noChangeAspect="1"/>
          </p:cNvGraphicFramePr>
          <p:nvPr/>
        </p:nvGraphicFramePr>
        <p:xfrm>
          <a:off x="3929058" y="2143116"/>
          <a:ext cx="1857388" cy="309565"/>
        </p:xfrm>
        <a:graphic>
          <a:graphicData uri="http://schemas.openxmlformats.org/presentationml/2006/ole">
            <mc:AlternateContent xmlns:mc="http://schemas.openxmlformats.org/markup-compatibility/2006">
              <mc:Choice xmlns:v="urn:schemas-microsoft-com:vml" Requires="v">
                <p:oleObj spid="_x0000_s44038" name="Equation" r:id="rId4" imgW="1218960" imgH="203040" progId="Equation.DSMT4">
                  <p:embed/>
                </p:oleObj>
              </mc:Choice>
              <mc:Fallback>
                <p:oleObj name="Equation" r:id="rId4" imgW="1218960" imgH="20304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9058" y="2143116"/>
                        <a:ext cx="1857388" cy="309565"/>
                      </a:xfrm>
                      <a:prstGeom prst="rect">
                        <a:avLst/>
                      </a:prstGeom>
                      <a:solidFill>
                        <a:schemeClr val="tx1"/>
                      </a:solidFill>
                    </p:spPr>
                  </p:pic>
                </p:oleObj>
              </mc:Fallback>
            </mc:AlternateContent>
          </a:graphicData>
        </a:graphic>
      </p:graphicFrame>
      <p:graphicFrame>
        <p:nvGraphicFramePr>
          <p:cNvPr id="8" name="Object 7"/>
          <p:cNvGraphicFramePr>
            <a:graphicFrameLocks noChangeAspect="1"/>
          </p:cNvGraphicFramePr>
          <p:nvPr/>
        </p:nvGraphicFramePr>
        <p:xfrm>
          <a:off x="1928793" y="2735105"/>
          <a:ext cx="4786347" cy="3765729"/>
        </p:xfrm>
        <a:graphic>
          <a:graphicData uri="http://schemas.openxmlformats.org/presentationml/2006/ole">
            <mc:AlternateContent xmlns:mc="http://schemas.openxmlformats.org/markup-compatibility/2006">
              <mc:Choice xmlns:v="urn:schemas-microsoft-com:vml" Requires="v">
                <p:oleObj spid="_x0000_s44039" name="Equation" r:id="rId6" imgW="3454200" imgH="2717640" progId="Equation.DSMT4">
                  <p:embed/>
                </p:oleObj>
              </mc:Choice>
              <mc:Fallback>
                <p:oleObj name="Equation" r:id="rId6" imgW="3454200" imgH="271764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8793" y="2735105"/>
                        <a:ext cx="4786347" cy="3765729"/>
                      </a:xfrm>
                      <a:prstGeom prst="rect">
                        <a:avLst/>
                      </a:prstGeom>
                      <a:solidFill>
                        <a:schemeClr val="tx1"/>
                      </a:solidFill>
                    </p:spPr>
                  </p:pic>
                </p:oleObj>
              </mc:Fallback>
            </mc:AlternateContent>
          </a:graphicData>
        </a:graphic>
      </p:graphicFrame>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ppt_w*1.125000"/>
                                          </p:val>
                                        </p:tav>
                                        <p:tav tm="100000">
                                          <p:val>
                                            <p:strVal val="#ppt_x"/>
                                          </p:val>
                                        </p:tav>
                                      </p:tavLst>
                                    </p:anim>
                                    <p:animEffect transition="in" filter="wipe(left)">
                                      <p:cBhvr>
                                        <p:cTn id="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lum bright="41000" contrast="34000"/>
          </a:blip>
          <a:srcRect/>
          <a:stretch>
            <a:fillRect/>
          </a:stretch>
        </p:blipFill>
        <p:spPr bwMode="auto">
          <a:xfrm>
            <a:off x="1857356" y="2428868"/>
            <a:ext cx="5786478" cy="2428885"/>
          </a:xfrm>
          <a:prstGeom prst="rect">
            <a:avLst/>
          </a:prstGeom>
          <a:noFill/>
          <a:ln w="9525">
            <a:noFill/>
            <a:miter lim="800000"/>
            <a:headEnd/>
            <a:tailEnd/>
          </a:ln>
          <a:effectLst/>
        </p:spPr>
      </p:pic>
      <p:sp>
        <p:nvSpPr>
          <p:cNvPr id="5" name="TextBox 4"/>
          <p:cNvSpPr txBox="1"/>
          <p:nvPr/>
        </p:nvSpPr>
        <p:spPr>
          <a:xfrm>
            <a:off x="1714480" y="5000636"/>
            <a:ext cx="6215106" cy="923330"/>
          </a:xfrm>
          <a:prstGeom prst="rect">
            <a:avLst/>
          </a:prstGeom>
          <a:noFill/>
        </p:spPr>
        <p:txBody>
          <a:bodyPr wrap="square" rtlCol="0">
            <a:spAutoFit/>
          </a:bodyPr>
          <a:lstStyle/>
          <a:p>
            <a:r>
              <a:rPr lang="en-US" dirty="0" smtClean="0"/>
              <a:t>A modest drop in the secondary MIF occurs at the closely spaced modes; whereas, at the repeated root the secondary MIF is almost as low as the primary MIF.</a:t>
            </a:r>
            <a:endParaRPr lang="en-US" dirty="0"/>
          </a:p>
        </p:txBody>
      </p:sp>
      <p:pic>
        <p:nvPicPr>
          <p:cNvPr id="6" name="Picture 5"/>
          <p:cNvPicPr>
            <a:picLocks noChangeAspect="1"/>
          </p:cNvPicPr>
          <p:nvPr/>
        </p:nvPicPr>
        <p:blipFill>
          <a:blip r:embed="rId3" cstate="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52401" y="152401"/>
            <a:ext cx="1143000" cy="1143000"/>
          </a:xfrm>
          <a:prstGeom prst="rect">
            <a:avLst/>
          </a:prstGeom>
        </p:spPr>
      </p:pic>
      <p:sp>
        <p:nvSpPr>
          <p:cNvPr id="7" name="TextBox 6"/>
          <p:cNvSpPr txBox="1"/>
          <p:nvPr/>
        </p:nvSpPr>
        <p:spPr>
          <a:xfrm>
            <a:off x="1928794" y="714356"/>
            <a:ext cx="5643602" cy="1477328"/>
          </a:xfrm>
          <a:prstGeom prst="rect">
            <a:avLst/>
          </a:prstGeom>
          <a:noFill/>
        </p:spPr>
        <p:txBody>
          <a:bodyPr wrap="square" rtlCol="0">
            <a:spAutoFit/>
          </a:bodyPr>
          <a:lstStyle/>
          <a:p>
            <a:pPr algn="just"/>
            <a:r>
              <a:rPr lang="en-US" dirty="0" smtClean="0"/>
              <a:t>Plotting the smallest eigenvalue as a function of frequency  gives a multivariate mode indicator function. Repeating the procedure for the second smallest  eigenvalue reveals which frequencies, if any, are repeated mode.</a:t>
            </a:r>
            <a:endParaRPr lang="en-US" dirty="0"/>
          </a:p>
        </p:txBody>
      </p:sp>
    </p:spTree>
  </p:cSld>
  <p:clrMapOvr>
    <a:masterClrMapping/>
  </p:clrMapOvr>
  <p:transition>
    <p:cover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a:stretch>
            <a:fillRect/>
          </a:stretch>
        </p:blipFill>
        <p:spPr bwMode="auto">
          <a:xfrm>
            <a:off x="444712" y="214290"/>
            <a:ext cx="3566004" cy="2786081"/>
          </a:xfrm>
          <a:prstGeom prst="rect">
            <a:avLst/>
          </a:prstGeom>
          <a:noFill/>
          <a:ln w="9525">
            <a:noFill/>
            <a:miter lim="800000"/>
            <a:headEnd/>
            <a:tailEnd/>
          </a:ln>
          <a:effectLst/>
        </p:spPr>
      </p:pic>
      <p:pic>
        <p:nvPicPr>
          <p:cNvPr id="23555" name="Picture 3"/>
          <p:cNvPicPr>
            <a:picLocks noChangeAspect="1" noChangeArrowheads="1"/>
          </p:cNvPicPr>
          <p:nvPr/>
        </p:nvPicPr>
        <p:blipFill>
          <a:blip r:embed="rId3" cstate="print"/>
          <a:srcRect/>
          <a:stretch>
            <a:fillRect/>
          </a:stretch>
        </p:blipFill>
        <p:spPr bwMode="auto">
          <a:xfrm>
            <a:off x="428596" y="3286124"/>
            <a:ext cx="3643339" cy="3071810"/>
          </a:xfrm>
          <a:prstGeom prst="rect">
            <a:avLst/>
          </a:prstGeom>
          <a:noFill/>
          <a:ln w="9525">
            <a:noFill/>
            <a:miter lim="800000"/>
            <a:headEnd/>
            <a:tailEnd/>
          </a:ln>
          <a:effectLst/>
        </p:spPr>
      </p:pic>
      <p:pic>
        <p:nvPicPr>
          <p:cNvPr id="23556" name="Picture 4"/>
          <p:cNvPicPr>
            <a:picLocks noChangeAspect="1" noChangeArrowheads="1"/>
          </p:cNvPicPr>
          <p:nvPr/>
        </p:nvPicPr>
        <p:blipFill>
          <a:blip r:embed="rId4" cstate="print"/>
          <a:srcRect/>
          <a:stretch>
            <a:fillRect/>
          </a:stretch>
        </p:blipFill>
        <p:spPr bwMode="auto">
          <a:xfrm>
            <a:off x="5000628" y="214290"/>
            <a:ext cx="3991593" cy="2714644"/>
          </a:xfrm>
          <a:prstGeom prst="rect">
            <a:avLst/>
          </a:prstGeom>
          <a:noFill/>
          <a:ln w="9525">
            <a:noFill/>
            <a:miter lim="800000"/>
            <a:headEnd/>
            <a:tailEnd/>
          </a:ln>
          <a:effectLst/>
        </p:spPr>
      </p:pic>
      <p:pic>
        <p:nvPicPr>
          <p:cNvPr id="23557" name="Picture 5"/>
          <p:cNvPicPr>
            <a:picLocks noChangeAspect="1" noChangeArrowheads="1"/>
          </p:cNvPicPr>
          <p:nvPr/>
        </p:nvPicPr>
        <p:blipFill>
          <a:blip r:embed="rId5" cstate="print"/>
          <a:srcRect/>
          <a:stretch>
            <a:fillRect/>
          </a:stretch>
        </p:blipFill>
        <p:spPr bwMode="auto">
          <a:xfrm>
            <a:off x="5000628" y="3286124"/>
            <a:ext cx="4000496" cy="3071834"/>
          </a:xfrm>
          <a:prstGeom prst="rect">
            <a:avLst/>
          </a:prstGeom>
          <a:noFill/>
          <a:ln w="9525">
            <a:noFill/>
            <a:miter lim="800000"/>
            <a:headEnd/>
            <a:tailEnd/>
          </a:ln>
          <a:effectLst/>
        </p:spPr>
      </p:pic>
    </p:spTree>
  </p:cSld>
  <p:clrMapOvr>
    <a:masterClrMapping/>
  </p:clrMapOvr>
  <p:transition>
    <p:cover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52401" y="152401"/>
            <a:ext cx="1143000" cy="1143000"/>
          </a:xfrm>
          <a:prstGeom prst="rect">
            <a:avLst/>
          </a:prstGeom>
        </p:spPr>
      </p:pic>
      <p:sp>
        <p:nvSpPr>
          <p:cNvPr id="5" name="Rounded Rectangle 4"/>
          <p:cNvSpPr/>
          <p:nvPr/>
        </p:nvSpPr>
        <p:spPr>
          <a:xfrm>
            <a:off x="2895600" y="304800"/>
            <a:ext cx="3733800" cy="457200"/>
          </a:xfrm>
          <a:prstGeom prst="roundRect">
            <a:avLst/>
          </a:prstGeom>
          <a:solidFill>
            <a:srgbClr val="FFC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latin typeface="Arial Black" pitchFamily="34" charset="0"/>
              </a:rPr>
              <a:t>MR</a:t>
            </a:r>
            <a:r>
              <a:rPr lang="en-US" sz="2800" b="1" dirty="0" smtClean="0">
                <a:solidFill>
                  <a:schemeClr val="accent5">
                    <a:lumMod val="75000"/>
                  </a:schemeClr>
                </a:solidFill>
                <a:latin typeface="Arial Black" pitchFamily="34" charset="0"/>
              </a:rPr>
              <a:t>MIF</a:t>
            </a:r>
            <a:endParaRPr lang="en-US" sz="2800" b="1" dirty="0">
              <a:solidFill>
                <a:schemeClr val="accent5">
                  <a:lumMod val="75000"/>
                </a:schemeClr>
              </a:solidFill>
              <a:latin typeface="Arial Black" pitchFamily="34" charset="0"/>
            </a:endParaRPr>
          </a:p>
        </p:txBody>
      </p:sp>
      <p:sp>
        <p:nvSpPr>
          <p:cNvPr id="6" name="TextBox 5"/>
          <p:cNvSpPr txBox="1"/>
          <p:nvPr/>
        </p:nvSpPr>
        <p:spPr>
          <a:xfrm>
            <a:off x="1571604" y="857232"/>
            <a:ext cx="6572296" cy="1200329"/>
          </a:xfrm>
          <a:prstGeom prst="rect">
            <a:avLst/>
          </a:prstGeom>
          <a:noFill/>
        </p:spPr>
        <p:txBody>
          <a:bodyPr wrap="square" rtlCol="0">
            <a:spAutoFit/>
          </a:bodyPr>
          <a:lstStyle/>
          <a:p>
            <a:r>
              <a:rPr lang="en-US" dirty="0" smtClean="0"/>
              <a:t>The modified real mode indicator function (MRMIF) is defined by the frequency dependence of eigenvalues of the generalized problem</a:t>
            </a:r>
          </a:p>
          <a:p>
            <a:endParaRPr lang="en-US" dirty="0"/>
          </a:p>
        </p:txBody>
      </p:sp>
      <p:graphicFrame>
        <p:nvGraphicFramePr>
          <p:cNvPr id="7" name="Object 6"/>
          <p:cNvGraphicFramePr>
            <a:graphicFrameLocks noChangeAspect="1"/>
          </p:cNvGraphicFramePr>
          <p:nvPr/>
        </p:nvGraphicFramePr>
        <p:xfrm>
          <a:off x="1643042" y="1785926"/>
          <a:ext cx="3064097" cy="1201003"/>
        </p:xfrm>
        <a:graphic>
          <a:graphicData uri="http://schemas.openxmlformats.org/presentationml/2006/ole">
            <mc:AlternateContent xmlns:mc="http://schemas.openxmlformats.org/markup-compatibility/2006">
              <mc:Choice xmlns:v="urn:schemas-microsoft-com:vml" Requires="v">
                <p:oleObj spid="_x0000_s45060" name="Equation" r:id="rId4" imgW="2527200" imgH="990360" progId="Equation.DSMT4">
                  <p:embed/>
                </p:oleObj>
              </mc:Choice>
              <mc:Fallback>
                <p:oleObj name="Equation" r:id="rId4" imgW="2527200" imgH="99036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3042" y="1785926"/>
                        <a:ext cx="3064097" cy="1201003"/>
                      </a:xfrm>
                      <a:prstGeom prst="rect">
                        <a:avLst/>
                      </a:prstGeom>
                      <a:solidFill>
                        <a:schemeClr val="tx1"/>
                      </a:solidFill>
                    </p:spPr>
                  </p:pic>
                </p:oleObj>
              </mc:Fallback>
            </mc:AlternateContent>
          </a:graphicData>
        </a:graphic>
      </p:graphicFrame>
      <p:pic>
        <p:nvPicPr>
          <p:cNvPr id="22531" name="Picture 3"/>
          <p:cNvPicPr>
            <a:picLocks noChangeAspect="1" noChangeArrowheads="1"/>
          </p:cNvPicPr>
          <p:nvPr/>
        </p:nvPicPr>
        <p:blipFill>
          <a:blip r:embed="rId6" cstate="print"/>
          <a:srcRect/>
          <a:stretch>
            <a:fillRect/>
          </a:stretch>
        </p:blipFill>
        <p:spPr bwMode="auto">
          <a:xfrm>
            <a:off x="1643042" y="3071810"/>
            <a:ext cx="3605219" cy="2188177"/>
          </a:xfrm>
          <a:prstGeom prst="rect">
            <a:avLst/>
          </a:prstGeom>
          <a:noFill/>
          <a:ln w="9525">
            <a:noFill/>
            <a:miter lim="800000"/>
            <a:headEnd/>
            <a:tailEnd/>
          </a:ln>
          <a:effectLst/>
        </p:spPr>
      </p:pic>
      <p:pic>
        <p:nvPicPr>
          <p:cNvPr id="22532" name="Picture 4"/>
          <p:cNvPicPr>
            <a:picLocks noChangeAspect="1" noChangeArrowheads="1"/>
          </p:cNvPicPr>
          <p:nvPr/>
        </p:nvPicPr>
        <p:blipFill>
          <a:blip r:embed="rId7" cstate="print"/>
          <a:srcRect/>
          <a:stretch>
            <a:fillRect/>
          </a:stretch>
        </p:blipFill>
        <p:spPr bwMode="auto">
          <a:xfrm>
            <a:off x="5286380" y="4572008"/>
            <a:ext cx="3473108" cy="2090742"/>
          </a:xfrm>
          <a:prstGeom prst="rect">
            <a:avLst/>
          </a:prstGeom>
          <a:noFill/>
          <a:ln w="9525">
            <a:noFill/>
            <a:miter lim="800000"/>
            <a:headEnd/>
            <a:tailEnd/>
          </a:ln>
          <a:effectLst/>
        </p:spPr>
      </p:pic>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ppt_x</p:attrName>
                                        </p:attrNameLst>
                                      </p:cBhvr>
                                      <p:tavLst>
                                        <p:tav tm="0">
                                          <p:val>
                                            <p:strVal val="#ppt_x+#ppt_w*1.125000"/>
                                          </p:val>
                                        </p:tav>
                                        <p:tav tm="100000">
                                          <p:val>
                                            <p:strVal val="#ppt_x"/>
                                          </p:val>
                                        </p:tav>
                                      </p:tavLst>
                                    </p:anim>
                                    <p:animEffect transition="in" filter="wipe(left)">
                                      <p:cBhvr>
                                        <p:cTn id="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51520" y="1196752"/>
            <a:ext cx="8640960" cy="5256584"/>
          </a:xfrm>
          <a:prstGeom prst="roundRect">
            <a:avLst>
              <a:gd name="adj" fmla="val 11421"/>
            </a:avLst>
          </a:prstGeom>
          <a:solidFill>
            <a:schemeClr val="tx1">
              <a:lumMod val="95000"/>
              <a:alpha val="30000"/>
            </a:schemeClr>
          </a:solidFill>
          <a:ln>
            <a:solidFill>
              <a:srgbClr val="FFFF00"/>
            </a:solidFill>
          </a:ln>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79512" y="1600339"/>
            <a:ext cx="8740079" cy="4093428"/>
          </a:xfrm>
          <a:prstGeom prst="rect">
            <a:avLst/>
          </a:prstGeom>
          <a:noFill/>
        </p:spPr>
        <p:txBody>
          <a:bodyPr wrap="square" rtlCol="0">
            <a:spAutoFit/>
          </a:bodyPr>
          <a:lstStyle/>
          <a:p>
            <a:pPr marL="285750" indent="-285750" algn="just">
              <a:buClr>
                <a:srgbClr val="0000FF"/>
              </a:buClr>
              <a:buFont typeface="Wingdings" pitchFamily="2" charset="2"/>
              <a:buChar char="Ø"/>
            </a:pPr>
            <a:r>
              <a:rPr lang="en-US" sz="2000" dirty="0" smtClean="0">
                <a:solidFill>
                  <a:schemeClr val="bg1"/>
                </a:solidFill>
                <a:latin typeface="Tahoma" pitchFamily="34" charset="0"/>
                <a:ea typeface="Tahoma" pitchFamily="34" charset="0"/>
                <a:cs typeface="Tahoma" pitchFamily="34" charset="0"/>
              </a:rPr>
              <a:t>In modal parameter estimation area, one of </a:t>
            </a:r>
            <a:r>
              <a:rPr lang="en-US" sz="2000" dirty="0">
                <a:solidFill>
                  <a:schemeClr val="bg1"/>
                </a:solidFill>
                <a:latin typeface="Tahoma" pitchFamily="34" charset="0"/>
                <a:ea typeface="Tahoma" pitchFamily="34" charset="0"/>
                <a:cs typeface="Tahoma" pitchFamily="34" charset="0"/>
              </a:rPr>
              <a:t>the greatest difficulties </a:t>
            </a:r>
            <a:r>
              <a:rPr lang="en-US" sz="2000" dirty="0" smtClean="0">
                <a:solidFill>
                  <a:schemeClr val="bg1"/>
                </a:solidFill>
                <a:latin typeface="Tahoma" pitchFamily="34" charset="0"/>
                <a:ea typeface="Tahoma" pitchFamily="34" charset="0"/>
                <a:cs typeface="Tahoma" pitchFamily="34" charset="0"/>
              </a:rPr>
              <a:t>is to determine the </a:t>
            </a:r>
            <a:r>
              <a:rPr lang="en-US" sz="2000" dirty="0" smtClean="0">
                <a:solidFill>
                  <a:srgbClr val="C00000"/>
                </a:solidFill>
                <a:latin typeface="Tahoma" pitchFamily="34" charset="0"/>
                <a:ea typeface="Tahoma" pitchFamily="34" charset="0"/>
                <a:cs typeface="Tahoma" pitchFamily="34" charset="0"/>
              </a:rPr>
              <a:t>number of degrees of freedom </a:t>
            </a:r>
            <a:r>
              <a:rPr lang="en-US" sz="2000" dirty="0" smtClean="0">
                <a:solidFill>
                  <a:schemeClr val="bg1"/>
                </a:solidFill>
                <a:latin typeface="Tahoma" pitchFamily="34" charset="0"/>
                <a:ea typeface="Tahoma" pitchFamily="34" charset="0"/>
                <a:cs typeface="Tahoma" pitchFamily="34" charset="0"/>
              </a:rPr>
              <a:t>of the system in the frequency range of interest in order for the modal parameter estimation.</a:t>
            </a:r>
          </a:p>
          <a:p>
            <a:pPr marL="285750" indent="-285750" algn="just">
              <a:buClr>
                <a:srgbClr val="0000FF"/>
              </a:buClr>
              <a:buFont typeface="Wingdings" pitchFamily="2" charset="2"/>
              <a:buChar char="Ø"/>
            </a:pPr>
            <a:endParaRPr lang="en-US" sz="2000" dirty="0" smtClean="0">
              <a:solidFill>
                <a:srgbClr val="FFFF00"/>
              </a:solidFill>
              <a:latin typeface="Tahoma" pitchFamily="34" charset="0"/>
              <a:ea typeface="Tahoma" pitchFamily="34" charset="0"/>
              <a:cs typeface="Tahoma" pitchFamily="34" charset="0"/>
            </a:endParaRPr>
          </a:p>
          <a:p>
            <a:pPr marL="285750" indent="-285750" algn="just">
              <a:buClr>
                <a:srgbClr val="0000FF"/>
              </a:buClr>
              <a:buFont typeface="Wingdings" pitchFamily="2" charset="2"/>
              <a:buChar char="Ø"/>
            </a:pPr>
            <a:endParaRPr lang="en-US" sz="2000" dirty="0">
              <a:solidFill>
                <a:srgbClr val="FFFF00"/>
              </a:solidFill>
              <a:latin typeface="Tahoma" pitchFamily="34" charset="0"/>
              <a:ea typeface="Tahoma" pitchFamily="34" charset="0"/>
              <a:cs typeface="Tahoma" pitchFamily="34" charset="0"/>
            </a:endParaRPr>
          </a:p>
          <a:p>
            <a:pPr marL="285750" indent="-285750" algn="just">
              <a:buClr>
                <a:srgbClr val="0000FF"/>
              </a:buClr>
              <a:buFont typeface="Wingdings" pitchFamily="2" charset="2"/>
              <a:buChar char="Ø"/>
            </a:pPr>
            <a:r>
              <a:rPr lang="en-US" sz="2000" dirty="0">
                <a:solidFill>
                  <a:schemeClr val="bg1"/>
                </a:solidFill>
                <a:latin typeface="Tahoma" pitchFamily="34" charset="0"/>
                <a:ea typeface="Tahoma" pitchFamily="34" charset="0"/>
                <a:cs typeface="Tahoma" pitchFamily="34" charset="0"/>
              </a:rPr>
              <a:t>The</a:t>
            </a:r>
            <a:r>
              <a:rPr lang="en-US" sz="2000" dirty="0">
                <a:solidFill>
                  <a:srgbClr val="FFFF00"/>
                </a:solidFill>
                <a:latin typeface="Tahoma" pitchFamily="34" charset="0"/>
                <a:ea typeface="Tahoma" pitchFamily="34" charset="0"/>
                <a:cs typeface="Tahoma" pitchFamily="34" charset="0"/>
              </a:rPr>
              <a:t> </a:t>
            </a:r>
            <a:r>
              <a:rPr lang="en-US" sz="2000" b="1" dirty="0">
                <a:solidFill>
                  <a:srgbClr val="C00000"/>
                </a:solidFill>
                <a:latin typeface="Tahoma" pitchFamily="34" charset="0"/>
                <a:ea typeface="Tahoma" pitchFamily="34" charset="0"/>
                <a:cs typeface="Tahoma" pitchFamily="34" charset="0"/>
              </a:rPr>
              <a:t>CMIF</a:t>
            </a:r>
            <a:r>
              <a:rPr lang="en-US" sz="2000" dirty="0">
                <a:solidFill>
                  <a:srgbClr val="FFFF00"/>
                </a:solidFill>
                <a:latin typeface="Tahoma" pitchFamily="34" charset="0"/>
                <a:ea typeface="Tahoma" pitchFamily="34" charset="0"/>
                <a:cs typeface="Tahoma" pitchFamily="34" charset="0"/>
              </a:rPr>
              <a:t> </a:t>
            </a:r>
            <a:r>
              <a:rPr lang="en-US" sz="2000" dirty="0">
                <a:solidFill>
                  <a:schemeClr val="bg1"/>
                </a:solidFill>
                <a:latin typeface="Tahoma" pitchFamily="34" charset="0"/>
                <a:ea typeface="Tahoma" pitchFamily="34" charset="0"/>
                <a:cs typeface="Tahoma" pitchFamily="34" charset="0"/>
              </a:rPr>
              <a:t>is defined as the eigenvalue solved from the </a:t>
            </a:r>
            <a:r>
              <a:rPr lang="en-US" sz="2000" dirty="0">
                <a:solidFill>
                  <a:srgbClr val="C00000"/>
                </a:solidFill>
                <a:latin typeface="Tahoma" pitchFamily="34" charset="0"/>
                <a:ea typeface="Tahoma" pitchFamily="34" charset="0"/>
                <a:cs typeface="Tahoma" pitchFamily="34" charset="0"/>
              </a:rPr>
              <a:t>normal matrix </a:t>
            </a:r>
            <a:r>
              <a:rPr lang="en-US" sz="2000" dirty="0">
                <a:solidFill>
                  <a:schemeClr val="bg1"/>
                </a:solidFill>
                <a:latin typeface="Tahoma" pitchFamily="34" charset="0"/>
                <a:ea typeface="Tahoma" pitchFamily="34" charset="0"/>
                <a:cs typeface="Tahoma" pitchFamily="34" charset="0"/>
              </a:rPr>
              <a:t>formed from FRF matrix, at each spectral line</a:t>
            </a:r>
            <a:r>
              <a:rPr lang="en-US" sz="2000" dirty="0" smtClean="0">
                <a:solidFill>
                  <a:srgbClr val="FFFF00"/>
                </a:solidFill>
                <a:latin typeface="Tahoma" pitchFamily="34" charset="0"/>
                <a:ea typeface="Tahoma" pitchFamily="34" charset="0"/>
                <a:cs typeface="Tahoma" pitchFamily="34" charset="0"/>
              </a:rPr>
              <a:t>.</a:t>
            </a:r>
          </a:p>
          <a:p>
            <a:pPr marL="285750" indent="-285750" algn="just">
              <a:buClr>
                <a:srgbClr val="0000FF"/>
              </a:buClr>
              <a:buFont typeface="Wingdings" pitchFamily="2" charset="2"/>
              <a:buChar char="Ø"/>
            </a:pPr>
            <a:endParaRPr lang="en-US" sz="2000" dirty="0">
              <a:solidFill>
                <a:srgbClr val="FFFF00"/>
              </a:solidFill>
              <a:latin typeface="Tahoma" pitchFamily="34" charset="0"/>
              <a:ea typeface="Tahoma" pitchFamily="34" charset="0"/>
              <a:cs typeface="Tahoma" pitchFamily="34" charset="0"/>
            </a:endParaRPr>
          </a:p>
          <a:p>
            <a:pPr marL="285750" indent="-285750" algn="just">
              <a:buClr>
                <a:srgbClr val="0000FF"/>
              </a:buClr>
              <a:buFont typeface="Wingdings" pitchFamily="2" charset="2"/>
              <a:buChar char="Ø"/>
            </a:pPr>
            <a:endParaRPr lang="en-US" sz="2000" dirty="0" smtClean="0">
              <a:solidFill>
                <a:srgbClr val="FFFF00"/>
              </a:solidFill>
              <a:latin typeface="Tahoma" pitchFamily="34" charset="0"/>
              <a:ea typeface="Tahoma" pitchFamily="34" charset="0"/>
              <a:cs typeface="Tahoma" pitchFamily="34" charset="0"/>
            </a:endParaRPr>
          </a:p>
          <a:p>
            <a:pPr marL="285750" indent="-285750" algn="just">
              <a:buClr>
                <a:srgbClr val="0000FF"/>
              </a:buClr>
              <a:buFont typeface="Wingdings" pitchFamily="2" charset="2"/>
              <a:buChar char="Ø"/>
            </a:pPr>
            <a:r>
              <a:rPr lang="en-US" sz="2000" dirty="0">
                <a:solidFill>
                  <a:schemeClr val="bg1"/>
                </a:solidFill>
                <a:latin typeface="Tahoma" pitchFamily="34" charset="0"/>
                <a:ea typeface="Tahoma" pitchFamily="34" charset="0"/>
                <a:cs typeface="Tahoma" pitchFamily="34" charset="0"/>
              </a:rPr>
              <a:t>The</a:t>
            </a:r>
            <a:r>
              <a:rPr lang="en-US" sz="2000" dirty="0">
                <a:solidFill>
                  <a:srgbClr val="FFFF00"/>
                </a:solidFill>
                <a:latin typeface="Tahoma" pitchFamily="34" charset="0"/>
                <a:ea typeface="Tahoma" pitchFamily="34" charset="0"/>
                <a:cs typeface="Tahoma" pitchFamily="34" charset="0"/>
              </a:rPr>
              <a:t> </a:t>
            </a:r>
            <a:r>
              <a:rPr lang="en-US" sz="2000" b="1" dirty="0">
                <a:solidFill>
                  <a:srgbClr val="C00000"/>
                </a:solidFill>
                <a:latin typeface="Tahoma" pitchFamily="34" charset="0"/>
                <a:ea typeface="Tahoma" pitchFamily="34" charset="0"/>
                <a:cs typeface="Tahoma" pitchFamily="34" charset="0"/>
              </a:rPr>
              <a:t>CMIF</a:t>
            </a:r>
            <a:r>
              <a:rPr lang="en-US" sz="2000" dirty="0">
                <a:solidFill>
                  <a:srgbClr val="FFFF00"/>
                </a:solidFill>
                <a:latin typeface="Tahoma" pitchFamily="34" charset="0"/>
                <a:ea typeface="Tahoma" pitchFamily="34" charset="0"/>
                <a:cs typeface="Tahoma" pitchFamily="34" charset="0"/>
              </a:rPr>
              <a:t> </a:t>
            </a:r>
            <a:r>
              <a:rPr lang="en-US" sz="2000" dirty="0">
                <a:solidFill>
                  <a:schemeClr val="bg1"/>
                </a:solidFill>
                <a:latin typeface="Tahoma" pitchFamily="34" charset="0"/>
                <a:ea typeface="Tahoma" pitchFamily="34" charset="0"/>
                <a:cs typeface="Tahoma" pitchFamily="34" charset="0"/>
              </a:rPr>
              <a:t>is plot of these eigenvalues on a log magnitude scale as a function of frequency.</a:t>
            </a:r>
          </a:p>
          <a:p>
            <a:pPr marL="285750" indent="-285750" algn="just">
              <a:buClr>
                <a:srgbClr val="0000FF"/>
              </a:buClr>
              <a:buFont typeface="Wingdings" pitchFamily="2" charset="2"/>
              <a:buChar char="Ø"/>
            </a:pPr>
            <a:endParaRPr lang="en-US" sz="2000" dirty="0" smtClean="0">
              <a:solidFill>
                <a:srgbClr val="FFFF00"/>
              </a:solidFill>
              <a:latin typeface="Tahoma" pitchFamily="34" charset="0"/>
              <a:ea typeface="Tahoma" pitchFamily="34" charset="0"/>
              <a:cs typeface="Tahoma" pitchFamily="34" charset="0"/>
            </a:endParaRPr>
          </a:p>
          <a:p>
            <a:pPr marL="285750" indent="-285750" algn="just">
              <a:buClr>
                <a:srgbClr val="0000FF"/>
              </a:buClr>
              <a:buFont typeface="Wingdings" pitchFamily="2" charset="2"/>
              <a:buChar char="Ø"/>
            </a:pPr>
            <a:endParaRPr lang="en-US" sz="2000" dirty="0">
              <a:solidFill>
                <a:srgbClr val="FFFF00"/>
              </a:solidFill>
              <a:latin typeface="Tahoma" pitchFamily="34" charset="0"/>
              <a:ea typeface="Tahoma" pitchFamily="34" charset="0"/>
              <a:cs typeface="Tahoma" pitchFamily="34" charset="0"/>
            </a:endParaRPr>
          </a:p>
        </p:txBody>
      </p:sp>
      <p:sp>
        <p:nvSpPr>
          <p:cNvPr id="9" name="Rounded Rectangle 8"/>
          <p:cNvSpPr/>
          <p:nvPr/>
        </p:nvSpPr>
        <p:spPr>
          <a:xfrm>
            <a:off x="1475656" y="304800"/>
            <a:ext cx="6048672" cy="457200"/>
          </a:xfrm>
          <a:prstGeom prst="roundRect">
            <a:avLst/>
          </a:prstGeom>
          <a:solidFill>
            <a:srgbClr val="FFC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latin typeface="Arial Black" pitchFamily="34" charset="0"/>
              </a:rPr>
              <a:t>C</a:t>
            </a:r>
            <a:r>
              <a:rPr lang="en-US" sz="2800" b="1" dirty="0" smtClean="0">
                <a:solidFill>
                  <a:schemeClr val="accent5">
                    <a:lumMod val="75000"/>
                  </a:schemeClr>
                </a:solidFill>
                <a:latin typeface="Arial Black" pitchFamily="34" charset="0"/>
              </a:rPr>
              <a:t>MIF </a:t>
            </a:r>
            <a:r>
              <a:rPr lang="en-US" sz="2800" b="1" dirty="0" smtClean="0">
                <a:solidFill>
                  <a:srgbClr val="008000"/>
                </a:solidFill>
                <a:latin typeface="Arial Black" pitchFamily="34" charset="0"/>
              </a:rPr>
              <a:t>&amp;</a:t>
            </a:r>
            <a:r>
              <a:rPr lang="en-US" sz="2800" b="1" dirty="0" smtClean="0">
                <a:solidFill>
                  <a:schemeClr val="accent5">
                    <a:lumMod val="75000"/>
                  </a:schemeClr>
                </a:solidFill>
                <a:latin typeface="Arial Black" pitchFamily="34" charset="0"/>
              </a:rPr>
              <a:t> </a:t>
            </a:r>
            <a:r>
              <a:rPr lang="en-US" sz="2800" b="1" dirty="0" err="1" smtClean="0">
                <a:solidFill>
                  <a:srgbClr val="FF0000"/>
                </a:solidFill>
                <a:latin typeface="Arial Black" pitchFamily="34" charset="0"/>
              </a:rPr>
              <a:t>Im</a:t>
            </a:r>
            <a:r>
              <a:rPr lang="en-US" sz="2800" b="1" dirty="0" err="1" smtClean="0">
                <a:solidFill>
                  <a:schemeClr val="accent5">
                    <a:lumMod val="75000"/>
                  </a:schemeClr>
                </a:solidFill>
                <a:latin typeface="Arial Black" pitchFamily="34" charset="0"/>
              </a:rPr>
              <a:t>MIF</a:t>
            </a:r>
            <a:r>
              <a:rPr lang="en-US" sz="2800" b="1" dirty="0" smtClean="0">
                <a:solidFill>
                  <a:schemeClr val="accent5">
                    <a:lumMod val="75000"/>
                  </a:schemeClr>
                </a:solidFill>
                <a:latin typeface="Arial Black" pitchFamily="34" charset="0"/>
              </a:rPr>
              <a:t> </a:t>
            </a:r>
            <a:r>
              <a:rPr lang="en-US" sz="2800" b="1" dirty="0" smtClean="0">
                <a:solidFill>
                  <a:srgbClr val="008000"/>
                </a:solidFill>
                <a:latin typeface="Arial Black" pitchFamily="34" charset="0"/>
              </a:rPr>
              <a:t>&amp;</a:t>
            </a:r>
            <a:r>
              <a:rPr lang="en-US" sz="2800" b="1" dirty="0" smtClean="0">
                <a:solidFill>
                  <a:schemeClr val="accent5">
                    <a:lumMod val="75000"/>
                  </a:schemeClr>
                </a:solidFill>
                <a:latin typeface="Arial Black" pitchFamily="34" charset="0"/>
              </a:rPr>
              <a:t> </a:t>
            </a:r>
            <a:r>
              <a:rPr lang="en-US" sz="2800" b="1" dirty="0" err="1" smtClean="0">
                <a:solidFill>
                  <a:srgbClr val="FF0000"/>
                </a:solidFill>
                <a:latin typeface="Arial Black" pitchFamily="34" charset="0"/>
              </a:rPr>
              <a:t>Co</a:t>
            </a:r>
            <a:r>
              <a:rPr lang="en-US" sz="2800" b="1" dirty="0" err="1" smtClean="0">
                <a:solidFill>
                  <a:schemeClr val="accent5">
                    <a:lumMod val="75000"/>
                  </a:schemeClr>
                </a:solidFill>
                <a:latin typeface="Arial Black" pitchFamily="34" charset="0"/>
              </a:rPr>
              <a:t>MIF</a:t>
            </a:r>
            <a:endParaRPr lang="en-US" sz="2800" b="1" dirty="0">
              <a:solidFill>
                <a:schemeClr val="accent5">
                  <a:lumMod val="75000"/>
                </a:schemeClr>
              </a:solidFill>
              <a:latin typeface="Arial Black" pitchFamily="34" charset="0"/>
            </a:endParaRPr>
          </a:p>
        </p:txBody>
      </p:sp>
      <p:pic>
        <p:nvPicPr>
          <p:cNvPr id="10" name="Picture 9"/>
          <p:cNvPicPr>
            <a:picLocks noChangeAspect="1"/>
          </p:cNvPicPr>
          <p:nvPr/>
        </p:nvPicPr>
        <p:blipFill>
          <a:blip r:embed="rId2" cstate="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07504" y="44624"/>
            <a:ext cx="1143000" cy="1143000"/>
          </a:xfrm>
          <a:prstGeom prst="rect">
            <a:avLst/>
          </a:prstGeom>
        </p:spPr>
      </p:pic>
    </p:spTree>
    <p:extLst>
      <p:ext uri="{BB962C8B-B14F-4D97-AF65-F5344CB8AC3E}">
        <p14:creationId xmlns:p14="http://schemas.microsoft.com/office/powerpoint/2010/main" val="965176581"/>
      </p:ext>
    </p:extLst>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ppt_y</p:attrName>
                                        </p:attrNameLst>
                                      </p:cBhvr>
                                      <p:tavLst>
                                        <p:tav tm="0">
                                          <p:val>
                                            <p:strVal val="#ppt_y-#ppt_h*1.125000"/>
                                          </p:val>
                                        </p:tav>
                                        <p:tav tm="100000">
                                          <p:val>
                                            <p:strVal val="#ppt_y"/>
                                          </p:val>
                                        </p:tav>
                                      </p:tavLst>
                                    </p:anim>
                                    <p:animEffect transition="in" filter="wipe(down)">
                                      <p:cBhvr>
                                        <p:cTn id="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51520" y="1196752"/>
            <a:ext cx="8640960" cy="5256584"/>
          </a:xfrm>
          <a:prstGeom prst="roundRect">
            <a:avLst>
              <a:gd name="adj" fmla="val 11421"/>
            </a:avLst>
          </a:prstGeom>
          <a:solidFill>
            <a:srgbClr val="008000">
              <a:alpha val="30000"/>
            </a:srgbClr>
          </a:solidFill>
          <a:ln>
            <a:solidFill>
              <a:srgbClr val="FFFF00"/>
            </a:solidFill>
          </a:ln>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TextBox 1"/>
              <p:cNvSpPr txBox="1"/>
              <p:nvPr/>
            </p:nvSpPr>
            <p:spPr>
              <a:xfrm>
                <a:off x="179512" y="1412776"/>
                <a:ext cx="8740079" cy="4093428"/>
              </a:xfrm>
              <a:prstGeom prst="rect">
                <a:avLst/>
              </a:prstGeom>
              <a:noFill/>
            </p:spPr>
            <p:txBody>
              <a:bodyPr wrap="square" rtlCol="0">
                <a:spAutoFit/>
              </a:bodyPr>
              <a:lstStyle/>
              <a:p>
                <a:pPr marL="285750" indent="-285750" algn="just">
                  <a:buClr>
                    <a:srgbClr val="0000FF"/>
                  </a:buClr>
                  <a:buFont typeface="Wingdings" pitchFamily="2" charset="2"/>
                  <a:buChar char="Ø"/>
                </a:pPr>
                <a:r>
                  <a:rPr lang="en-US" sz="2000" dirty="0" smtClean="0">
                    <a:solidFill>
                      <a:srgbClr val="FF0000"/>
                    </a:solidFill>
                    <a:latin typeface="Tahoma" pitchFamily="34" charset="0"/>
                    <a:ea typeface="Tahoma" pitchFamily="34" charset="0"/>
                    <a:cs typeface="Tahoma" pitchFamily="34" charset="0"/>
                  </a:rPr>
                  <a:t>Normal matrix</a:t>
                </a:r>
                <a:r>
                  <a:rPr lang="en-US" sz="2000" dirty="0" smtClean="0">
                    <a:solidFill>
                      <a:srgbClr val="FFFF00"/>
                    </a:solidFill>
                    <a:latin typeface="Tahoma" pitchFamily="34" charset="0"/>
                    <a:ea typeface="Tahoma" pitchFamily="34" charset="0"/>
                    <a:cs typeface="Tahoma" pitchFamily="34" charset="0"/>
                  </a:rPr>
                  <a:t> is obtained by </a:t>
                </a:r>
                <a:r>
                  <a:rPr lang="en-US" sz="2000" dirty="0" err="1" smtClean="0">
                    <a:solidFill>
                      <a:srgbClr val="FFFF00"/>
                    </a:solidFill>
                    <a:latin typeface="Tahoma" pitchFamily="34" charset="0"/>
                    <a:ea typeface="Tahoma" pitchFamily="34" charset="0"/>
                    <a:cs typeface="Tahoma" pitchFamily="34" charset="0"/>
                  </a:rPr>
                  <a:t>premultiplying</a:t>
                </a:r>
                <a:r>
                  <a:rPr lang="en-US" sz="2000" dirty="0" smtClean="0">
                    <a:solidFill>
                      <a:srgbClr val="FFFF00"/>
                    </a:solidFill>
                    <a:latin typeface="Tahoma" pitchFamily="34" charset="0"/>
                    <a:ea typeface="Tahoma" pitchFamily="34" charset="0"/>
                    <a:cs typeface="Tahoma" pitchFamily="34" charset="0"/>
                  </a:rPr>
                  <a:t>the FRF matrix by its </a:t>
                </a:r>
                <a:r>
                  <a:rPr lang="en-US" sz="2000" dirty="0" err="1" smtClean="0">
                    <a:solidFill>
                      <a:srgbClr val="FFFF00"/>
                    </a:solidFill>
                    <a:latin typeface="Tahoma" pitchFamily="34" charset="0"/>
                    <a:ea typeface="Tahoma" pitchFamily="34" charset="0"/>
                    <a:cs typeface="Tahoma" pitchFamily="34" charset="0"/>
                  </a:rPr>
                  <a:t>Hermitian</a:t>
                </a:r>
                <a:r>
                  <a:rPr lang="en-US" sz="2000" dirty="0" smtClean="0">
                    <a:solidFill>
                      <a:srgbClr val="FFFF00"/>
                    </a:solidFill>
                    <a:latin typeface="Tahoma" pitchFamily="34" charset="0"/>
                    <a:ea typeface="Tahoma" pitchFamily="34" charset="0"/>
                    <a:cs typeface="Tahoma" pitchFamily="34" charset="0"/>
                  </a:rPr>
                  <a:t> matrix as:</a:t>
                </a:r>
              </a:p>
              <a:p>
                <a:pPr algn="ctr">
                  <a:buClr>
                    <a:srgbClr val="0000FF"/>
                  </a:buClr>
                </a:pPr>
                <a:endParaRPr lang="en-US" sz="2000" dirty="0" smtClean="0">
                  <a:solidFill>
                    <a:srgbClr val="FFFF00"/>
                  </a:solidFill>
                  <a:latin typeface="Tahoma" pitchFamily="34" charset="0"/>
                  <a:ea typeface="Tahoma" pitchFamily="34" charset="0"/>
                  <a:cs typeface="Tahoma" pitchFamily="34" charset="0"/>
                </a:endParaRPr>
              </a:p>
              <a:p>
                <a:pPr marL="285750" indent="-285750" algn="just">
                  <a:buClr>
                    <a:srgbClr val="0000FF"/>
                  </a:buClr>
                  <a:buFont typeface="Wingdings" pitchFamily="2" charset="2"/>
                  <a:buChar char="Ø"/>
                </a:pPr>
                <a:endParaRPr lang="en-US" sz="2000" dirty="0" smtClean="0">
                  <a:solidFill>
                    <a:srgbClr val="FFFF00"/>
                  </a:solidFill>
                  <a:latin typeface="Tahoma" pitchFamily="34" charset="0"/>
                  <a:ea typeface="Tahoma" pitchFamily="34" charset="0"/>
                  <a:cs typeface="Tahoma" pitchFamily="34" charset="0"/>
                </a:endParaRPr>
              </a:p>
              <a:p>
                <a:pPr marL="285750" indent="-285750" algn="just">
                  <a:buClr>
                    <a:srgbClr val="0000FF"/>
                  </a:buClr>
                  <a:buFont typeface="Wingdings" pitchFamily="2" charset="2"/>
                  <a:buChar char="Ø"/>
                </a:pPr>
                <a:endParaRPr lang="en-US" sz="2000" dirty="0">
                  <a:solidFill>
                    <a:srgbClr val="FFFF00"/>
                  </a:solidFill>
                  <a:latin typeface="Tahoma" pitchFamily="34" charset="0"/>
                  <a:ea typeface="Tahoma" pitchFamily="34" charset="0"/>
                  <a:cs typeface="Tahoma" pitchFamily="34" charset="0"/>
                </a:endParaRPr>
              </a:p>
              <a:p>
                <a:pPr marL="285750" indent="-285750" algn="just">
                  <a:buClr>
                    <a:srgbClr val="0000FF"/>
                  </a:buClr>
                  <a:buFont typeface="Wingdings" pitchFamily="2" charset="2"/>
                  <a:buChar char="Ø"/>
                </a:pPr>
                <a:endParaRPr lang="en-US" sz="2000" dirty="0">
                  <a:solidFill>
                    <a:srgbClr val="FFFF00"/>
                  </a:solidFill>
                  <a:latin typeface="Tahoma" pitchFamily="34" charset="0"/>
                  <a:ea typeface="Tahoma" pitchFamily="34" charset="0"/>
                  <a:cs typeface="Tahoma" pitchFamily="34" charset="0"/>
                </a:endParaRPr>
              </a:p>
              <a:p>
                <a:pPr marL="285750" indent="-285750" algn="just">
                  <a:buClr>
                    <a:srgbClr val="0000FF"/>
                  </a:buClr>
                  <a:buFont typeface="Wingdings" pitchFamily="2" charset="2"/>
                  <a:buChar char="Ø"/>
                </a:pPr>
                <a:r>
                  <a:rPr lang="en-US" sz="2000" dirty="0">
                    <a:solidFill>
                      <a:srgbClr val="FFFF00"/>
                    </a:solidFill>
                    <a:latin typeface="Tahoma" pitchFamily="34" charset="0"/>
                    <a:ea typeface="Tahoma" pitchFamily="34" charset="0"/>
                    <a:cs typeface="Tahoma" pitchFamily="34" charset="0"/>
                  </a:rPr>
                  <a:t>The concept of CMIF is </a:t>
                </a:r>
                <a:r>
                  <a:rPr lang="en-US" sz="2000" u="sng" dirty="0">
                    <a:solidFill>
                      <a:srgbClr val="FFFF00"/>
                    </a:solidFill>
                    <a:latin typeface="Tahoma" pitchFamily="34" charset="0"/>
                    <a:ea typeface="Tahoma" pitchFamily="34" charset="0"/>
                    <a:cs typeface="Tahoma" pitchFamily="34" charset="0"/>
                  </a:rPr>
                  <a:t>developed</a:t>
                </a:r>
                <a:r>
                  <a:rPr lang="en-US" sz="2000" dirty="0">
                    <a:solidFill>
                      <a:srgbClr val="FFFF00"/>
                    </a:solidFill>
                    <a:latin typeface="Tahoma" pitchFamily="34" charset="0"/>
                    <a:ea typeface="Tahoma" pitchFamily="34" charset="0"/>
                    <a:cs typeface="Tahoma" pitchFamily="34" charset="0"/>
                  </a:rPr>
                  <a:t> by performing Singular Value Decomposition (</a:t>
                </a:r>
                <a:r>
                  <a:rPr lang="en-US" sz="2000" dirty="0">
                    <a:solidFill>
                      <a:srgbClr val="C00000"/>
                    </a:solidFill>
                    <a:latin typeface="Tahoma" pitchFamily="34" charset="0"/>
                    <a:ea typeface="Tahoma" pitchFamily="34" charset="0"/>
                    <a:cs typeface="Tahoma" pitchFamily="34" charset="0"/>
                  </a:rPr>
                  <a:t>SVD</a:t>
                </a:r>
                <a:r>
                  <a:rPr lang="en-US" sz="2000" dirty="0">
                    <a:solidFill>
                      <a:srgbClr val="FFFF00"/>
                    </a:solidFill>
                    <a:latin typeface="Tahoma" pitchFamily="34" charset="0"/>
                    <a:ea typeface="Tahoma" pitchFamily="34" charset="0"/>
                    <a:cs typeface="Tahoma" pitchFamily="34" charset="0"/>
                  </a:rPr>
                  <a:t>) of the Frequency Response Function (</a:t>
                </a:r>
                <a:r>
                  <a:rPr lang="en-US" sz="2000" dirty="0">
                    <a:solidFill>
                      <a:srgbClr val="C00000"/>
                    </a:solidFill>
                    <a:latin typeface="Tahoma" pitchFamily="34" charset="0"/>
                    <a:ea typeface="Tahoma" pitchFamily="34" charset="0"/>
                    <a:cs typeface="Tahoma" pitchFamily="34" charset="0"/>
                  </a:rPr>
                  <a:t>FRF</a:t>
                </a:r>
                <a:r>
                  <a:rPr lang="en-US" sz="2000" dirty="0">
                    <a:solidFill>
                      <a:srgbClr val="FFFF00"/>
                    </a:solidFill>
                    <a:latin typeface="Tahoma" pitchFamily="34" charset="0"/>
                    <a:ea typeface="Tahoma" pitchFamily="34" charset="0"/>
                    <a:cs typeface="Tahoma" pitchFamily="34" charset="0"/>
                  </a:rPr>
                  <a:t>) matrix at each spectral line</a:t>
                </a:r>
                <a:r>
                  <a:rPr lang="en-US" sz="2000" dirty="0" smtClean="0">
                    <a:solidFill>
                      <a:srgbClr val="FFFF00"/>
                    </a:solidFill>
                    <a:latin typeface="Tahoma" pitchFamily="34" charset="0"/>
                    <a:ea typeface="Tahoma" pitchFamily="34" charset="0"/>
                    <a:cs typeface="Tahoma" pitchFamily="34" charset="0"/>
                  </a:rPr>
                  <a:t>.</a:t>
                </a:r>
              </a:p>
              <a:p>
                <a:pPr marL="285750" indent="-285750" algn="just">
                  <a:buClr>
                    <a:srgbClr val="0000FF"/>
                  </a:buClr>
                  <a:buFont typeface="Wingdings" pitchFamily="2" charset="2"/>
                  <a:buChar char="Ø"/>
                </a:pPr>
                <a:endParaRPr lang="en-US" sz="2000" dirty="0" smtClean="0">
                  <a:solidFill>
                    <a:srgbClr val="FFFF00"/>
                  </a:solidFill>
                  <a:latin typeface="Tahoma" pitchFamily="34" charset="0"/>
                  <a:ea typeface="Tahoma" pitchFamily="34" charset="0"/>
                  <a:cs typeface="Tahoma" pitchFamily="34" charset="0"/>
                </a:endParaRPr>
              </a:p>
              <a:p>
                <a:pPr marL="285750" indent="-285750" algn="just">
                  <a:buClr>
                    <a:srgbClr val="0000FF"/>
                  </a:buClr>
                  <a:buFont typeface="Wingdings" pitchFamily="2" charset="2"/>
                  <a:buChar char="Ø"/>
                </a:pPr>
                <a:endParaRPr lang="en-US" sz="2000" dirty="0" smtClean="0">
                  <a:solidFill>
                    <a:srgbClr val="FFFF00"/>
                  </a:solidFill>
                  <a:latin typeface="Tahoma" pitchFamily="34" charset="0"/>
                  <a:ea typeface="Tahoma" pitchFamily="34" charset="0"/>
                  <a:cs typeface="Tahoma" pitchFamily="34" charset="0"/>
                </a:endParaRPr>
              </a:p>
              <a:p>
                <a:pPr marL="285750" indent="-285750" algn="just">
                  <a:buClr>
                    <a:srgbClr val="0000FF"/>
                  </a:buClr>
                  <a:buFont typeface="Wingdings" pitchFamily="2" charset="2"/>
                  <a:buChar char="Ø"/>
                </a:pPr>
                <a:r>
                  <a:rPr lang="en-US" sz="2000" u="sng" dirty="0" smtClean="0">
                    <a:solidFill>
                      <a:srgbClr val="FFFF00"/>
                    </a:solidFill>
                    <a:latin typeface="Tahoma" pitchFamily="34" charset="0"/>
                    <a:ea typeface="Tahoma" pitchFamily="34" charset="0"/>
                    <a:cs typeface="Tahoma" pitchFamily="34" charset="0"/>
                  </a:rPr>
                  <a:t>SVD is a more practical approach </a:t>
                </a:r>
                <a:r>
                  <a:rPr lang="en-US" sz="2000" dirty="0" smtClean="0">
                    <a:solidFill>
                      <a:srgbClr val="FFFF00"/>
                    </a:solidFill>
                    <a:latin typeface="Tahoma" pitchFamily="34" charset="0"/>
                    <a:ea typeface="Tahoma" pitchFamily="34" charset="0"/>
                    <a:cs typeface="Tahoma" pitchFamily="34" charset="0"/>
                  </a:rPr>
                  <a:t>that did not require the matrix product of </a:t>
                </a:r>
                <a14:m>
                  <m:oMath xmlns:m="http://schemas.openxmlformats.org/officeDocument/2006/math">
                    <m:sSup>
                      <m:sSupPr>
                        <m:ctrlPr>
                          <a:rPr lang="en-US" sz="2000" i="1" smtClean="0">
                            <a:solidFill>
                              <a:schemeClr val="bg1">
                                <a:lumMod val="95000"/>
                                <a:lumOff val="5000"/>
                              </a:schemeClr>
                            </a:solidFill>
                            <a:latin typeface="Cambria Math"/>
                            <a:ea typeface="Tahoma" pitchFamily="34" charset="0"/>
                            <a:cs typeface="Tahoma" pitchFamily="34" charset="0"/>
                          </a:rPr>
                        </m:ctrlPr>
                      </m:sSupPr>
                      <m:e>
                        <m:d>
                          <m:dPr>
                            <m:begChr m:val="["/>
                            <m:endChr m:val="]"/>
                            <m:ctrlPr>
                              <a:rPr lang="en-US" sz="2000" i="1">
                                <a:solidFill>
                                  <a:schemeClr val="bg1">
                                    <a:lumMod val="95000"/>
                                    <a:lumOff val="5000"/>
                                  </a:schemeClr>
                                </a:solidFill>
                                <a:latin typeface="Cambria Math"/>
                                <a:ea typeface="Tahoma" pitchFamily="34" charset="0"/>
                                <a:cs typeface="Tahoma" pitchFamily="34" charset="0"/>
                              </a:rPr>
                            </m:ctrlPr>
                          </m:dPr>
                          <m:e>
                            <m:r>
                              <a:rPr lang="en-US" sz="2000" i="1">
                                <a:solidFill>
                                  <a:schemeClr val="bg1">
                                    <a:lumMod val="95000"/>
                                    <a:lumOff val="5000"/>
                                  </a:schemeClr>
                                </a:solidFill>
                                <a:latin typeface="Cambria Math"/>
                                <a:ea typeface="Tahoma" pitchFamily="34" charset="0"/>
                                <a:cs typeface="Tahoma" pitchFamily="34" charset="0"/>
                              </a:rPr>
                              <m:t>𝐻</m:t>
                            </m:r>
                            <m:r>
                              <a:rPr lang="en-US" sz="2000" i="1">
                                <a:solidFill>
                                  <a:schemeClr val="bg1">
                                    <a:lumMod val="95000"/>
                                    <a:lumOff val="5000"/>
                                  </a:schemeClr>
                                </a:solidFill>
                                <a:latin typeface="Cambria Math"/>
                                <a:ea typeface="Tahoma" pitchFamily="34" charset="0"/>
                                <a:cs typeface="Tahoma" pitchFamily="34" charset="0"/>
                              </a:rPr>
                              <m:t>(</m:t>
                            </m:r>
                            <m:r>
                              <a:rPr lang="en-US" sz="2000" i="1">
                                <a:solidFill>
                                  <a:schemeClr val="bg1">
                                    <a:lumMod val="95000"/>
                                    <a:lumOff val="5000"/>
                                  </a:schemeClr>
                                </a:solidFill>
                                <a:latin typeface="Cambria Math"/>
                                <a:ea typeface="Tahoma" pitchFamily="34" charset="0"/>
                                <a:cs typeface="Tahoma" pitchFamily="34" charset="0"/>
                              </a:rPr>
                              <m:t>𝑗</m:t>
                            </m:r>
                            <m:r>
                              <m:rPr>
                                <m:sty m:val="p"/>
                              </m:rPr>
                              <a:rPr lang="el-GR" sz="2000" i="1">
                                <a:solidFill>
                                  <a:schemeClr val="bg1">
                                    <a:lumMod val="95000"/>
                                    <a:lumOff val="5000"/>
                                  </a:schemeClr>
                                </a:solidFill>
                                <a:latin typeface="Cambria Math"/>
                                <a:ea typeface="Tahoma" pitchFamily="34" charset="0"/>
                                <a:cs typeface="Tahoma" pitchFamily="34" charset="0"/>
                              </a:rPr>
                              <m:t>ω</m:t>
                            </m:r>
                            <m:r>
                              <a:rPr lang="en-US" sz="2000" i="1">
                                <a:solidFill>
                                  <a:schemeClr val="bg1">
                                    <a:lumMod val="95000"/>
                                    <a:lumOff val="5000"/>
                                  </a:schemeClr>
                                </a:solidFill>
                                <a:latin typeface="Cambria Math"/>
                                <a:ea typeface="Tahoma" pitchFamily="34" charset="0"/>
                                <a:cs typeface="Tahoma" pitchFamily="34" charset="0"/>
                              </a:rPr>
                              <m:t>)</m:t>
                            </m:r>
                          </m:e>
                        </m:d>
                      </m:e>
                      <m:sup>
                        <m:r>
                          <a:rPr lang="en-US" sz="2000" b="0" i="1" smtClean="0">
                            <a:solidFill>
                              <a:schemeClr val="bg1">
                                <a:lumMod val="95000"/>
                                <a:lumOff val="5000"/>
                              </a:schemeClr>
                            </a:solidFill>
                            <a:latin typeface="Cambria Math"/>
                            <a:ea typeface="Tahoma" pitchFamily="34" charset="0"/>
                            <a:cs typeface="Tahoma" pitchFamily="34" charset="0"/>
                          </a:rPr>
                          <m:t>𝐻</m:t>
                        </m:r>
                      </m:sup>
                    </m:sSup>
                    <m:d>
                      <m:dPr>
                        <m:begChr m:val="["/>
                        <m:endChr m:val="]"/>
                        <m:ctrlPr>
                          <a:rPr lang="en-US" sz="2000" i="1">
                            <a:solidFill>
                              <a:schemeClr val="bg1">
                                <a:lumMod val="95000"/>
                                <a:lumOff val="5000"/>
                              </a:schemeClr>
                            </a:solidFill>
                            <a:latin typeface="Cambria Math"/>
                            <a:ea typeface="Tahoma" pitchFamily="34" charset="0"/>
                            <a:cs typeface="Tahoma" pitchFamily="34" charset="0"/>
                          </a:rPr>
                        </m:ctrlPr>
                      </m:dPr>
                      <m:e>
                        <m:r>
                          <a:rPr lang="en-US" sz="2000" i="1">
                            <a:solidFill>
                              <a:schemeClr val="bg1">
                                <a:lumMod val="95000"/>
                                <a:lumOff val="5000"/>
                              </a:schemeClr>
                            </a:solidFill>
                            <a:latin typeface="Cambria Math"/>
                            <a:ea typeface="Tahoma" pitchFamily="34" charset="0"/>
                            <a:cs typeface="Tahoma" pitchFamily="34" charset="0"/>
                          </a:rPr>
                          <m:t>𝐻</m:t>
                        </m:r>
                        <m:r>
                          <a:rPr lang="en-US" sz="2000" i="1">
                            <a:solidFill>
                              <a:schemeClr val="bg1">
                                <a:lumMod val="95000"/>
                                <a:lumOff val="5000"/>
                              </a:schemeClr>
                            </a:solidFill>
                            <a:latin typeface="Cambria Math"/>
                            <a:ea typeface="Tahoma" pitchFamily="34" charset="0"/>
                            <a:cs typeface="Tahoma" pitchFamily="34" charset="0"/>
                          </a:rPr>
                          <m:t>(</m:t>
                        </m:r>
                        <m:r>
                          <a:rPr lang="en-US" sz="2000" i="1">
                            <a:solidFill>
                              <a:schemeClr val="bg1">
                                <a:lumMod val="95000"/>
                                <a:lumOff val="5000"/>
                              </a:schemeClr>
                            </a:solidFill>
                            <a:latin typeface="Cambria Math"/>
                            <a:ea typeface="Tahoma" pitchFamily="34" charset="0"/>
                            <a:cs typeface="Tahoma" pitchFamily="34" charset="0"/>
                          </a:rPr>
                          <m:t>𝑗</m:t>
                        </m:r>
                        <m:r>
                          <m:rPr>
                            <m:sty m:val="p"/>
                          </m:rPr>
                          <a:rPr lang="el-GR" sz="2000" i="1">
                            <a:solidFill>
                              <a:schemeClr val="bg1">
                                <a:lumMod val="95000"/>
                                <a:lumOff val="5000"/>
                              </a:schemeClr>
                            </a:solidFill>
                            <a:latin typeface="Cambria Math"/>
                            <a:ea typeface="Tahoma" pitchFamily="34" charset="0"/>
                            <a:cs typeface="Tahoma" pitchFamily="34" charset="0"/>
                          </a:rPr>
                          <m:t>ω</m:t>
                        </m:r>
                        <m:r>
                          <a:rPr lang="en-US" sz="2000" i="1">
                            <a:solidFill>
                              <a:schemeClr val="bg1">
                                <a:lumMod val="95000"/>
                                <a:lumOff val="5000"/>
                              </a:schemeClr>
                            </a:solidFill>
                            <a:latin typeface="Cambria Math"/>
                            <a:ea typeface="Tahoma" pitchFamily="34" charset="0"/>
                            <a:cs typeface="Tahoma" pitchFamily="34" charset="0"/>
                          </a:rPr>
                          <m:t>)</m:t>
                        </m:r>
                      </m:e>
                    </m:d>
                  </m:oMath>
                </a14:m>
                <a:r>
                  <a:rPr lang="en-US" sz="2000" dirty="0" smtClean="0">
                    <a:solidFill>
                      <a:srgbClr val="FFFF00"/>
                    </a:solidFill>
                    <a:latin typeface="Tahoma" pitchFamily="34" charset="0"/>
                    <a:ea typeface="Tahoma" pitchFamily="34" charset="0"/>
                    <a:cs typeface="Tahoma" pitchFamily="34" charset="0"/>
                  </a:rPr>
                  <a:t> and subsequent numerical issues.</a:t>
                </a:r>
                <a:endParaRPr lang="en-US" sz="2000" dirty="0">
                  <a:solidFill>
                    <a:srgbClr val="FFFF00"/>
                  </a:solidFill>
                  <a:latin typeface="Tahoma" pitchFamily="34" charset="0"/>
                  <a:ea typeface="Tahoma" pitchFamily="34" charset="0"/>
                  <a:cs typeface="Tahoma" pitchFamily="34"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179512" y="1412776"/>
                <a:ext cx="8740079" cy="4093428"/>
              </a:xfrm>
              <a:prstGeom prst="rect">
                <a:avLst/>
              </a:prstGeom>
              <a:blipFill rotWithShape="1">
                <a:blip r:embed="rId3" cstate="print"/>
                <a:stretch>
                  <a:fillRect l="-558" t="-745" r="-767" b="-1788"/>
                </a:stretch>
              </a:blipFill>
            </p:spPr>
            <p:txBody>
              <a:bodyPr/>
              <a:lstStyle/>
              <a:p>
                <a:r>
                  <a:rPr lang="en-US">
                    <a:noFill/>
                  </a:rPr>
                  <a:t> </a:t>
                </a:r>
              </a:p>
            </p:txBody>
          </p:sp>
        </mc:Fallback>
      </mc:AlternateContent>
      <p:sp>
        <p:nvSpPr>
          <p:cNvPr id="9" name="Rounded Rectangle 8"/>
          <p:cNvSpPr/>
          <p:nvPr/>
        </p:nvSpPr>
        <p:spPr>
          <a:xfrm>
            <a:off x="1475656" y="304800"/>
            <a:ext cx="6048672" cy="457200"/>
          </a:xfrm>
          <a:prstGeom prst="roundRect">
            <a:avLst/>
          </a:prstGeom>
          <a:solidFill>
            <a:srgbClr val="FFC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latin typeface="Arial Black" pitchFamily="34" charset="0"/>
              </a:rPr>
              <a:t>C</a:t>
            </a:r>
            <a:r>
              <a:rPr lang="en-US" sz="2800" b="1" dirty="0" smtClean="0">
                <a:solidFill>
                  <a:schemeClr val="accent5">
                    <a:lumMod val="75000"/>
                  </a:schemeClr>
                </a:solidFill>
                <a:latin typeface="Arial Black" pitchFamily="34" charset="0"/>
              </a:rPr>
              <a:t>MIF </a:t>
            </a:r>
            <a:r>
              <a:rPr lang="en-US" sz="2800" b="1" dirty="0" smtClean="0">
                <a:solidFill>
                  <a:srgbClr val="008000"/>
                </a:solidFill>
                <a:latin typeface="Arial Black" pitchFamily="34" charset="0"/>
              </a:rPr>
              <a:t>&amp;</a:t>
            </a:r>
            <a:r>
              <a:rPr lang="en-US" sz="2800" b="1" dirty="0" smtClean="0">
                <a:solidFill>
                  <a:schemeClr val="accent5">
                    <a:lumMod val="75000"/>
                  </a:schemeClr>
                </a:solidFill>
                <a:latin typeface="Arial Black" pitchFamily="34" charset="0"/>
              </a:rPr>
              <a:t> </a:t>
            </a:r>
            <a:r>
              <a:rPr lang="en-US" sz="2800" b="1" dirty="0" err="1" smtClean="0">
                <a:solidFill>
                  <a:srgbClr val="FF0000"/>
                </a:solidFill>
                <a:latin typeface="Arial Black" pitchFamily="34" charset="0"/>
              </a:rPr>
              <a:t>Im</a:t>
            </a:r>
            <a:r>
              <a:rPr lang="en-US" sz="2800" b="1" dirty="0" err="1" smtClean="0">
                <a:solidFill>
                  <a:schemeClr val="accent5">
                    <a:lumMod val="75000"/>
                  </a:schemeClr>
                </a:solidFill>
                <a:latin typeface="Arial Black" pitchFamily="34" charset="0"/>
              </a:rPr>
              <a:t>MIF</a:t>
            </a:r>
            <a:r>
              <a:rPr lang="en-US" sz="2800" b="1" dirty="0" smtClean="0">
                <a:solidFill>
                  <a:schemeClr val="accent5">
                    <a:lumMod val="75000"/>
                  </a:schemeClr>
                </a:solidFill>
                <a:latin typeface="Arial Black" pitchFamily="34" charset="0"/>
              </a:rPr>
              <a:t> </a:t>
            </a:r>
            <a:r>
              <a:rPr lang="en-US" sz="2800" b="1" dirty="0" smtClean="0">
                <a:solidFill>
                  <a:srgbClr val="008000"/>
                </a:solidFill>
                <a:latin typeface="Arial Black" pitchFamily="34" charset="0"/>
              </a:rPr>
              <a:t>&amp;</a:t>
            </a:r>
            <a:r>
              <a:rPr lang="en-US" sz="2800" b="1" dirty="0" smtClean="0">
                <a:solidFill>
                  <a:schemeClr val="accent5">
                    <a:lumMod val="75000"/>
                  </a:schemeClr>
                </a:solidFill>
                <a:latin typeface="Arial Black" pitchFamily="34" charset="0"/>
              </a:rPr>
              <a:t> </a:t>
            </a:r>
            <a:r>
              <a:rPr lang="en-US" sz="2800" b="1" dirty="0" err="1" smtClean="0">
                <a:solidFill>
                  <a:srgbClr val="FF0000"/>
                </a:solidFill>
                <a:latin typeface="Arial Black" pitchFamily="34" charset="0"/>
              </a:rPr>
              <a:t>Co</a:t>
            </a:r>
            <a:r>
              <a:rPr lang="en-US" sz="2800" b="1" dirty="0" err="1" smtClean="0">
                <a:solidFill>
                  <a:schemeClr val="accent5">
                    <a:lumMod val="75000"/>
                  </a:schemeClr>
                </a:solidFill>
                <a:latin typeface="Arial Black" pitchFamily="34" charset="0"/>
              </a:rPr>
              <a:t>MIF</a:t>
            </a:r>
            <a:endParaRPr lang="en-US" sz="2800" b="1" dirty="0">
              <a:solidFill>
                <a:schemeClr val="accent5">
                  <a:lumMod val="75000"/>
                </a:schemeClr>
              </a:solidFill>
              <a:latin typeface="Arial Black" pitchFamily="34" charset="0"/>
            </a:endParaRPr>
          </a:p>
        </p:txBody>
      </p:sp>
      <p:pic>
        <p:nvPicPr>
          <p:cNvPr id="10" name="Picture 9"/>
          <p:cNvPicPr>
            <a:picLocks noChangeAspect="1"/>
          </p:cNvPicPr>
          <p:nvPr/>
        </p:nvPicPr>
        <p:blipFill>
          <a:blip r:embed="rId4" cstate="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07504" y="44624"/>
            <a:ext cx="1143000" cy="1143000"/>
          </a:xfrm>
          <a:prstGeom prst="rect">
            <a:avLst/>
          </a:prstGeom>
        </p:spPr>
      </p:pic>
      <p:sp>
        <p:nvSpPr>
          <p:cNvPr id="5" name="Rounded Rectangle 4"/>
          <p:cNvSpPr/>
          <p:nvPr/>
        </p:nvSpPr>
        <p:spPr>
          <a:xfrm>
            <a:off x="2771800" y="2276872"/>
            <a:ext cx="3168352" cy="864096"/>
          </a:xfrm>
          <a:prstGeom prst="roundRect">
            <a:avLst/>
          </a:prstGeom>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640938035"/>
              </p:ext>
            </p:extLst>
          </p:nvPr>
        </p:nvGraphicFramePr>
        <p:xfrm>
          <a:off x="2916238" y="2421384"/>
          <a:ext cx="2879725" cy="576263"/>
        </p:xfrm>
        <a:graphic>
          <a:graphicData uri="http://schemas.openxmlformats.org/presentationml/2006/ole">
            <mc:AlternateContent xmlns:mc="http://schemas.openxmlformats.org/markup-compatibility/2006">
              <mc:Choice xmlns:v="urn:schemas-microsoft-com:vml" Requires="v">
                <p:oleObj spid="_x0000_s4260" name="Equation" r:id="rId5" imgW="1079032" imgH="241195" progId="Equation.DSMT4">
                  <p:embed/>
                </p:oleObj>
              </mc:Choice>
              <mc:Fallback>
                <p:oleObj name="Equation" r:id="rId5" imgW="1079032" imgH="241195" progId="Equation.DSMT4">
                  <p:embed/>
                  <p:pic>
                    <p:nvPicPr>
                      <p:cNvPr id="0" name="Picture 16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6238" y="2421384"/>
                        <a:ext cx="2879725" cy="576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168339644"/>
      </p:ext>
    </p:extLst>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ppt_y</p:attrName>
                                        </p:attrNameLst>
                                      </p:cBhvr>
                                      <p:tavLst>
                                        <p:tav tm="0">
                                          <p:val>
                                            <p:strVal val="#ppt_y-#ppt_h*1.125000"/>
                                          </p:val>
                                        </p:tav>
                                        <p:tav tm="100000">
                                          <p:val>
                                            <p:strVal val="#ppt_y"/>
                                          </p:val>
                                        </p:tav>
                                      </p:tavLst>
                                    </p:anim>
                                    <p:animEffect transition="in" filter="wipe(down)">
                                      <p:cBhvr>
                                        <p:cTn id="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1520" y="1196752"/>
            <a:ext cx="8640960" cy="5256584"/>
          </a:xfrm>
          <a:prstGeom prst="roundRect">
            <a:avLst>
              <a:gd name="adj" fmla="val 11421"/>
            </a:avLst>
          </a:prstGeom>
          <a:solidFill>
            <a:srgbClr val="008000">
              <a:alpha val="30000"/>
            </a:srgbClr>
          </a:solidFill>
          <a:ln>
            <a:solidFill>
              <a:srgbClr val="FFFF00"/>
            </a:solidFill>
          </a:ln>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3630960" y="4941168"/>
            <a:ext cx="1584176" cy="656456"/>
          </a:xfrm>
          <a:prstGeom prst="roundRect">
            <a:avLst/>
          </a:prstGeom>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a:spLocks noRot="1" noChangeAspect="1" noMove="1" noResize="1" noEditPoints="1" noAdjustHandles="1" noChangeArrowheads="1" noChangeShapeType="1" noTextEdit="1"/>
          </p:cNvSpPr>
          <p:nvPr/>
        </p:nvSpPr>
        <p:spPr>
          <a:xfrm>
            <a:off x="179512" y="1600339"/>
            <a:ext cx="8740079" cy="4401205"/>
          </a:xfrm>
          <a:prstGeom prst="rect">
            <a:avLst/>
          </a:prstGeom>
          <a:blipFill rotWithShape="1">
            <a:blip r:embed="rId3" cstate="print">
              <a:lum bright="55000" contrast="100000"/>
            </a:blip>
            <a:stretch>
              <a:fillRect l="-417" t="-275" r="-556"/>
            </a:stretch>
          </a:blipFill>
        </p:spPr>
        <p:txBody>
          <a:bodyPr/>
          <a:lstStyle/>
          <a:p>
            <a:r>
              <a:rPr lang="en-US">
                <a:noFill/>
              </a:rPr>
              <a:t> </a:t>
            </a:r>
          </a:p>
        </p:txBody>
      </p:sp>
      <p:sp>
        <p:nvSpPr>
          <p:cNvPr id="6" name="Rounded Rectangle 5"/>
          <p:cNvSpPr/>
          <p:nvPr/>
        </p:nvSpPr>
        <p:spPr>
          <a:xfrm>
            <a:off x="1475656" y="304800"/>
            <a:ext cx="6048672" cy="457200"/>
          </a:xfrm>
          <a:prstGeom prst="roundRect">
            <a:avLst/>
          </a:prstGeom>
          <a:solidFill>
            <a:srgbClr val="FFC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latin typeface="Arial Black" pitchFamily="34" charset="0"/>
              </a:rPr>
              <a:t>C</a:t>
            </a:r>
            <a:r>
              <a:rPr lang="en-US" sz="2800" b="1" dirty="0" smtClean="0">
                <a:solidFill>
                  <a:schemeClr val="accent5">
                    <a:lumMod val="75000"/>
                  </a:schemeClr>
                </a:solidFill>
                <a:latin typeface="Arial Black" pitchFamily="34" charset="0"/>
              </a:rPr>
              <a:t>MIF </a:t>
            </a:r>
            <a:r>
              <a:rPr lang="en-US" sz="2800" b="1" dirty="0" smtClean="0">
                <a:solidFill>
                  <a:srgbClr val="008000"/>
                </a:solidFill>
                <a:latin typeface="Arial Black" pitchFamily="34" charset="0"/>
              </a:rPr>
              <a:t>&amp;</a:t>
            </a:r>
            <a:r>
              <a:rPr lang="en-US" sz="2800" b="1" dirty="0" smtClean="0">
                <a:solidFill>
                  <a:schemeClr val="accent5">
                    <a:lumMod val="75000"/>
                  </a:schemeClr>
                </a:solidFill>
                <a:latin typeface="Arial Black" pitchFamily="34" charset="0"/>
              </a:rPr>
              <a:t> </a:t>
            </a:r>
            <a:r>
              <a:rPr lang="en-US" sz="2800" b="1" dirty="0" err="1" smtClean="0">
                <a:solidFill>
                  <a:srgbClr val="FF0000"/>
                </a:solidFill>
                <a:latin typeface="Arial Black" pitchFamily="34" charset="0"/>
              </a:rPr>
              <a:t>Im</a:t>
            </a:r>
            <a:r>
              <a:rPr lang="en-US" sz="2800" b="1" dirty="0" err="1" smtClean="0">
                <a:solidFill>
                  <a:schemeClr val="accent5">
                    <a:lumMod val="75000"/>
                  </a:schemeClr>
                </a:solidFill>
                <a:latin typeface="Arial Black" pitchFamily="34" charset="0"/>
              </a:rPr>
              <a:t>MIF</a:t>
            </a:r>
            <a:r>
              <a:rPr lang="en-US" sz="2800" b="1" dirty="0" smtClean="0">
                <a:solidFill>
                  <a:schemeClr val="accent5">
                    <a:lumMod val="75000"/>
                  </a:schemeClr>
                </a:solidFill>
                <a:latin typeface="Arial Black" pitchFamily="34" charset="0"/>
              </a:rPr>
              <a:t> </a:t>
            </a:r>
            <a:r>
              <a:rPr lang="en-US" sz="2800" b="1" dirty="0" smtClean="0">
                <a:solidFill>
                  <a:srgbClr val="008000"/>
                </a:solidFill>
                <a:latin typeface="Arial Black" pitchFamily="34" charset="0"/>
              </a:rPr>
              <a:t>&amp;</a:t>
            </a:r>
            <a:r>
              <a:rPr lang="en-US" sz="2800" b="1" dirty="0" smtClean="0">
                <a:solidFill>
                  <a:schemeClr val="accent5">
                    <a:lumMod val="75000"/>
                  </a:schemeClr>
                </a:solidFill>
                <a:latin typeface="Arial Black" pitchFamily="34" charset="0"/>
              </a:rPr>
              <a:t> </a:t>
            </a:r>
            <a:r>
              <a:rPr lang="en-US" sz="2800" b="1" dirty="0" err="1" smtClean="0">
                <a:solidFill>
                  <a:srgbClr val="FF0000"/>
                </a:solidFill>
                <a:latin typeface="Arial Black" pitchFamily="34" charset="0"/>
              </a:rPr>
              <a:t>Co</a:t>
            </a:r>
            <a:r>
              <a:rPr lang="en-US" sz="2800" b="1" dirty="0" err="1" smtClean="0">
                <a:solidFill>
                  <a:schemeClr val="accent5">
                    <a:lumMod val="75000"/>
                  </a:schemeClr>
                </a:solidFill>
                <a:latin typeface="Arial Black" pitchFamily="34" charset="0"/>
              </a:rPr>
              <a:t>MIF</a:t>
            </a:r>
            <a:endParaRPr lang="en-US" sz="2800" b="1" dirty="0">
              <a:solidFill>
                <a:schemeClr val="accent5">
                  <a:lumMod val="75000"/>
                </a:schemeClr>
              </a:solidFill>
              <a:latin typeface="Arial Black" pitchFamily="34" charset="0"/>
            </a:endParaRPr>
          </a:p>
        </p:txBody>
      </p:sp>
      <p:pic>
        <p:nvPicPr>
          <p:cNvPr id="7" name="Picture 6"/>
          <p:cNvPicPr>
            <a:picLocks noChangeAspect="1"/>
          </p:cNvPicPr>
          <p:nvPr/>
        </p:nvPicPr>
        <p:blipFill>
          <a:blip r:embed="rId4" cstate="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07504" y="44624"/>
            <a:ext cx="1143000" cy="1143000"/>
          </a:xfrm>
          <a:prstGeom prst="rect">
            <a:avLst/>
          </a:prstGeom>
        </p:spPr>
      </p:pic>
      <p:sp>
        <p:nvSpPr>
          <p:cNvPr id="8" name="Rounded Rectangle 7"/>
          <p:cNvSpPr/>
          <p:nvPr/>
        </p:nvSpPr>
        <p:spPr>
          <a:xfrm>
            <a:off x="847316" y="2126149"/>
            <a:ext cx="7704856" cy="864096"/>
          </a:xfrm>
          <a:prstGeom prst="roundRect">
            <a:avLst/>
          </a:prstGeom>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1732281029"/>
              </p:ext>
            </p:extLst>
          </p:nvPr>
        </p:nvGraphicFramePr>
        <p:xfrm>
          <a:off x="897620" y="2226534"/>
          <a:ext cx="7554912" cy="668337"/>
        </p:xfrm>
        <a:graphic>
          <a:graphicData uri="http://schemas.openxmlformats.org/presentationml/2006/ole">
            <mc:AlternateContent xmlns:mc="http://schemas.openxmlformats.org/markup-compatibility/2006">
              <mc:Choice xmlns:v="urn:schemas-microsoft-com:vml" Requires="v">
                <p:oleObj spid="_x0000_s5417" name="Equation" r:id="rId5" imgW="2831760" imgH="279360" progId="Equation.DSMT4">
                  <p:embed/>
                </p:oleObj>
              </mc:Choice>
              <mc:Fallback>
                <p:oleObj name="Equation" r:id="rId5" imgW="2831760" imgH="279360" progId="Equation.DSMT4">
                  <p:embed/>
                  <p:pic>
                    <p:nvPicPr>
                      <p:cNvPr id="0" name="Picture 29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7620" y="2226534"/>
                        <a:ext cx="7554912" cy="668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4263817447"/>
              </p:ext>
            </p:extLst>
          </p:nvPr>
        </p:nvGraphicFramePr>
        <p:xfrm>
          <a:off x="3643586" y="4905065"/>
          <a:ext cx="1558925" cy="728662"/>
        </p:xfrm>
        <a:graphic>
          <a:graphicData uri="http://schemas.openxmlformats.org/presentationml/2006/ole">
            <mc:AlternateContent xmlns:mc="http://schemas.openxmlformats.org/markup-compatibility/2006">
              <mc:Choice xmlns:v="urn:schemas-microsoft-com:vml" Requires="v">
                <p:oleObj spid="_x0000_s5418" name="Equation" r:id="rId7" imgW="583947" imgH="304668" progId="Equation.DSMT4">
                  <p:embed/>
                </p:oleObj>
              </mc:Choice>
              <mc:Fallback>
                <p:oleObj name="Equation" r:id="rId7" imgW="583947" imgH="304668" progId="Equation.DSMT4">
                  <p:embed/>
                  <p:pic>
                    <p:nvPicPr>
                      <p:cNvPr id="0" name="Picture 29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43586" y="4905065"/>
                        <a:ext cx="1558925" cy="728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990809264"/>
      </p:ext>
    </p:extLst>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down)">
                                      <p:cBhvr>
                                        <p:cTn id="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1520" y="1196752"/>
            <a:ext cx="8640960" cy="5256584"/>
          </a:xfrm>
          <a:prstGeom prst="roundRect">
            <a:avLst>
              <a:gd name="adj" fmla="val 11421"/>
            </a:avLst>
          </a:prstGeom>
          <a:solidFill>
            <a:srgbClr val="008000">
              <a:alpha val="30000"/>
            </a:srgbClr>
          </a:solidFill>
          <a:ln>
            <a:solidFill>
              <a:srgbClr val="FFFF00"/>
            </a:solidFill>
          </a:ln>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79512" y="1416833"/>
            <a:ext cx="8740079" cy="2862322"/>
          </a:xfrm>
          <a:prstGeom prst="rect">
            <a:avLst/>
          </a:prstGeom>
          <a:noFill/>
          <a:scene3d>
            <a:camera prst="orthographicFront"/>
            <a:lightRig rig="threePt" dir="t"/>
          </a:scene3d>
          <a:sp3d>
            <a:bevelT/>
          </a:sp3d>
        </p:spPr>
        <p:txBody>
          <a:bodyPr wrap="square" rtlCol="0">
            <a:spAutoFit/>
          </a:bodyPr>
          <a:lstStyle/>
          <a:p>
            <a:pPr marL="285750" indent="-285750" algn="just">
              <a:buClr>
                <a:srgbClr val="0000FF"/>
              </a:buClr>
              <a:buFont typeface="Wingdings" pitchFamily="2" charset="2"/>
              <a:buChar char="Ø"/>
            </a:pPr>
            <a:r>
              <a:rPr lang="en-US" sz="2000" dirty="0" smtClean="0">
                <a:solidFill>
                  <a:srgbClr val="FFFF00"/>
                </a:solidFill>
                <a:latin typeface="Tahoma" pitchFamily="34" charset="0"/>
                <a:ea typeface="Tahoma" pitchFamily="34" charset="0"/>
                <a:cs typeface="Tahoma" pitchFamily="34" charset="0"/>
              </a:rPr>
              <a:t>Where:</a:t>
            </a:r>
          </a:p>
          <a:p>
            <a:pPr marL="285750" indent="-285750" algn="just">
              <a:buClr>
                <a:srgbClr val="0000FF"/>
              </a:buClr>
              <a:buFont typeface="Wingdings" pitchFamily="2" charset="2"/>
              <a:buChar char="Ø"/>
            </a:pPr>
            <a:endParaRPr lang="en-US" sz="2000" dirty="0">
              <a:solidFill>
                <a:srgbClr val="FFFF00"/>
              </a:solidFill>
              <a:latin typeface="Tahoma" pitchFamily="34" charset="0"/>
              <a:ea typeface="Tahoma" pitchFamily="34" charset="0"/>
              <a:cs typeface="Tahoma" pitchFamily="34" charset="0"/>
            </a:endParaRPr>
          </a:p>
          <a:p>
            <a:pPr marL="285750" indent="-285750" algn="just">
              <a:buClr>
                <a:srgbClr val="0000FF"/>
              </a:buClr>
              <a:buFont typeface="Wingdings" pitchFamily="2" charset="2"/>
              <a:buChar char="Ø"/>
            </a:pPr>
            <a:endParaRPr lang="en-US" sz="2000" dirty="0" smtClean="0">
              <a:solidFill>
                <a:srgbClr val="FFFF00"/>
              </a:solidFill>
              <a:latin typeface="Tahoma" pitchFamily="34" charset="0"/>
              <a:ea typeface="Tahoma" pitchFamily="34" charset="0"/>
              <a:cs typeface="Tahoma" pitchFamily="34" charset="0"/>
            </a:endParaRPr>
          </a:p>
          <a:p>
            <a:pPr marL="285750" indent="-285750" algn="just">
              <a:buClr>
                <a:srgbClr val="0000FF"/>
              </a:buClr>
              <a:buFont typeface="Wingdings" pitchFamily="2" charset="2"/>
              <a:buChar char="Ø"/>
            </a:pPr>
            <a:endParaRPr lang="en-US" sz="2000" dirty="0">
              <a:solidFill>
                <a:srgbClr val="FFFF00"/>
              </a:solidFill>
              <a:latin typeface="Tahoma" pitchFamily="34" charset="0"/>
              <a:ea typeface="Tahoma" pitchFamily="34" charset="0"/>
              <a:cs typeface="Tahoma" pitchFamily="34" charset="0"/>
            </a:endParaRPr>
          </a:p>
          <a:p>
            <a:pPr marL="285750" indent="-285750" algn="just">
              <a:buClr>
                <a:srgbClr val="0000FF"/>
              </a:buClr>
              <a:buFont typeface="Wingdings" pitchFamily="2" charset="2"/>
              <a:buChar char="Ø"/>
            </a:pPr>
            <a:r>
              <a:rPr lang="en-US" sz="2000" dirty="0" smtClean="0">
                <a:solidFill>
                  <a:srgbClr val="FFFF00"/>
                </a:solidFill>
                <a:latin typeface="Tahoma" pitchFamily="34" charset="0"/>
                <a:ea typeface="Tahoma" pitchFamily="34" charset="0"/>
                <a:cs typeface="Tahoma" pitchFamily="34" charset="0"/>
              </a:rPr>
              <a:t>                 : Left singular vector (approximate mode shapes)</a:t>
            </a:r>
          </a:p>
          <a:p>
            <a:pPr marL="285750" indent="-285750" algn="just">
              <a:buClr>
                <a:srgbClr val="0000FF"/>
              </a:buClr>
              <a:buFont typeface="Wingdings" pitchFamily="2" charset="2"/>
              <a:buChar char="Ø"/>
            </a:pPr>
            <a:endParaRPr lang="en-US" sz="2000" dirty="0">
              <a:solidFill>
                <a:srgbClr val="FFFF00"/>
              </a:solidFill>
              <a:latin typeface="Tahoma" pitchFamily="34" charset="0"/>
              <a:ea typeface="Tahoma" pitchFamily="34" charset="0"/>
              <a:cs typeface="Tahoma" pitchFamily="34" charset="0"/>
            </a:endParaRPr>
          </a:p>
          <a:p>
            <a:pPr marL="285750" indent="-285750" algn="just">
              <a:buClr>
                <a:srgbClr val="0000FF"/>
              </a:buClr>
              <a:buFont typeface="Wingdings" pitchFamily="2" charset="2"/>
              <a:buChar char="Ø"/>
            </a:pPr>
            <a:endParaRPr lang="en-US" sz="2000" dirty="0" smtClean="0">
              <a:solidFill>
                <a:srgbClr val="FFFF00"/>
              </a:solidFill>
              <a:latin typeface="Tahoma" pitchFamily="34" charset="0"/>
              <a:ea typeface="Tahoma" pitchFamily="34" charset="0"/>
              <a:cs typeface="Tahoma" pitchFamily="34" charset="0"/>
            </a:endParaRPr>
          </a:p>
          <a:p>
            <a:pPr marL="285750" indent="-285750" algn="just">
              <a:buClr>
                <a:srgbClr val="0000FF"/>
              </a:buClr>
              <a:buFont typeface="Wingdings" pitchFamily="2" charset="2"/>
              <a:buChar char="Ø"/>
            </a:pPr>
            <a:r>
              <a:rPr lang="en-US" sz="2000" dirty="0" smtClean="0">
                <a:solidFill>
                  <a:srgbClr val="FFFF00"/>
                </a:solidFill>
                <a:latin typeface="Tahoma" pitchFamily="34" charset="0"/>
                <a:ea typeface="Tahoma" pitchFamily="34" charset="0"/>
                <a:cs typeface="Tahoma" pitchFamily="34" charset="0"/>
              </a:rPr>
              <a:t>                 :  Right </a:t>
            </a:r>
            <a:r>
              <a:rPr lang="en-US" sz="2000" dirty="0">
                <a:solidFill>
                  <a:srgbClr val="FFFF00"/>
                </a:solidFill>
                <a:latin typeface="Tahoma" pitchFamily="34" charset="0"/>
                <a:ea typeface="Tahoma" pitchFamily="34" charset="0"/>
                <a:cs typeface="Tahoma" pitchFamily="34" charset="0"/>
              </a:rPr>
              <a:t>singular </a:t>
            </a:r>
            <a:r>
              <a:rPr lang="en-US" sz="2000" dirty="0" smtClean="0">
                <a:solidFill>
                  <a:srgbClr val="FFFF00"/>
                </a:solidFill>
                <a:latin typeface="Tahoma" pitchFamily="34" charset="0"/>
                <a:ea typeface="Tahoma" pitchFamily="34" charset="0"/>
                <a:cs typeface="Tahoma" pitchFamily="34" charset="0"/>
              </a:rPr>
              <a:t>vector</a:t>
            </a:r>
          </a:p>
          <a:p>
            <a:pPr algn="just">
              <a:buClr>
                <a:srgbClr val="0000FF"/>
              </a:buClr>
            </a:pPr>
            <a:r>
              <a:rPr lang="en-US" sz="2000" dirty="0">
                <a:solidFill>
                  <a:srgbClr val="FFFF00"/>
                </a:solidFill>
                <a:latin typeface="Tahoma" pitchFamily="34" charset="0"/>
                <a:ea typeface="Tahoma" pitchFamily="34" charset="0"/>
                <a:cs typeface="Tahoma" pitchFamily="34" charset="0"/>
              </a:rPr>
              <a:t> </a:t>
            </a:r>
            <a:r>
              <a:rPr lang="en-US" sz="2000" dirty="0" smtClean="0">
                <a:solidFill>
                  <a:srgbClr val="FFFF00"/>
                </a:solidFill>
                <a:latin typeface="Tahoma" pitchFamily="34" charset="0"/>
                <a:ea typeface="Tahoma" pitchFamily="34" charset="0"/>
                <a:cs typeface="Tahoma" pitchFamily="34" charset="0"/>
              </a:rPr>
              <a:t> 		(approximate modal participation factors)</a:t>
            </a:r>
            <a:endParaRPr lang="en-US" sz="2000" dirty="0">
              <a:solidFill>
                <a:srgbClr val="FFFF00"/>
              </a:solidFill>
              <a:latin typeface="Tahoma" pitchFamily="34" charset="0"/>
              <a:ea typeface="Tahoma" pitchFamily="34" charset="0"/>
              <a:cs typeface="Tahoma" pitchFamily="34" charset="0"/>
            </a:endParaRPr>
          </a:p>
        </p:txBody>
      </p:sp>
      <p:sp>
        <p:nvSpPr>
          <p:cNvPr id="6" name="Rounded Rectangle 5"/>
          <p:cNvSpPr/>
          <p:nvPr/>
        </p:nvSpPr>
        <p:spPr>
          <a:xfrm>
            <a:off x="1475656" y="304800"/>
            <a:ext cx="6048672" cy="457200"/>
          </a:xfrm>
          <a:prstGeom prst="roundRect">
            <a:avLst/>
          </a:prstGeom>
          <a:solidFill>
            <a:srgbClr val="FFC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latin typeface="Arial Black" pitchFamily="34" charset="0"/>
              </a:rPr>
              <a:t>C</a:t>
            </a:r>
            <a:r>
              <a:rPr lang="en-US" sz="2800" b="1" dirty="0" smtClean="0">
                <a:solidFill>
                  <a:schemeClr val="accent5">
                    <a:lumMod val="75000"/>
                  </a:schemeClr>
                </a:solidFill>
                <a:latin typeface="Arial Black" pitchFamily="34" charset="0"/>
              </a:rPr>
              <a:t>MIF </a:t>
            </a:r>
            <a:r>
              <a:rPr lang="en-US" sz="2800" b="1" dirty="0" smtClean="0">
                <a:solidFill>
                  <a:srgbClr val="008000"/>
                </a:solidFill>
                <a:latin typeface="Arial Black" pitchFamily="34" charset="0"/>
              </a:rPr>
              <a:t>&amp;</a:t>
            </a:r>
            <a:r>
              <a:rPr lang="en-US" sz="2800" b="1" dirty="0" smtClean="0">
                <a:solidFill>
                  <a:schemeClr val="accent5">
                    <a:lumMod val="75000"/>
                  </a:schemeClr>
                </a:solidFill>
                <a:latin typeface="Arial Black" pitchFamily="34" charset="0"/>
              </a:rPr>
              <a:t> </a:t>
            </a:r>
            <a:r>
              <a:rPr lang="en-US" sz="2800" b="1" dirty="0" err="1" smtClean="0">
                <a:solidFill>
                  <a:srgbClr val="FF0000"/>
                </a:solidFill>
                <a:latin typeface="Arial Black" pitchFamily="34" charset="0"/>
              </a:rPr>
              <a:t>Im</a:t>
            </a:r>
            <a:r>
              <a:rPr lang="en-US" sz="2800" b="1" dirty="0" err="1" smtClean="0">
                <a:solidFill>
                  <a:schemeClr val="accent5">
                    <a:lumMod val="75000"/>
                  </a:schemeClr>
                </a:solidFill>
                <a:latin typeface="Arial Black" pitchFamily="34" charset="0"/>
              </a:rPr>
              <a:t>MIF</a:t>
            </a:r>
            <a:r>
              <a:rPr lang="en-US" sz="2800" b="1" dirty="0" smtClean="0">
                <a:solidFill>
                  <a:schemeClr val="accent5">
                    <a:lumMod val="75000"/>
                  </a:schemeClr>
                </a:solidFill>
                <a:latin typeface="Arial Black" pitchFamily="34" charset="0"/>
              </a:rPr>
              <a:t> </a:t>
            </a:r>
            <a:r>
              <a:rPr lang="en-US" sz="2800" b="1" dirty="0" smtClean="0">
                <a:solidFill>
                  <a:srgbClr val="008000"/>
                </a:solidFill>
                <a:latin typeface="Arial Black" pitchFamily="34" charset="0"/>
              </a:rPr>
              <a:t>&amp;</a:t>
            </a:r>
            <a:r>
              <a:rPr lang="en-US" sz="2800" b="1" dirty="0" smtClean="0">
                <a:solidFill>
                  <a:schemeClr val="accent5">
                    <a:lumMod val="75000"/>
                  </a:schemeClr>
                </a:solidFill>
                <a:latin typeface="Arial Black" pitchFamily="34" charset="0"/>
              </a:rPr>
              <a:t> </a:t>
            </a:r>
            <a:r>
              <a:rPr lang="en-US" sz="2800" b="1" dirty="0" err="1" smtClean="0">
                <a:solidFill>
                  <a:srgbClr val="FF0000"/>
                </a:solidFill>
                <a:latin typeface="Arial Black" pitchFamily="34" charset="0"/>
              </a:rPr>
              <a:t>Co</a:t>
            </a:r>
            <a:r>
              <a:rPr lang="en-US" sz="2800" b="1" dirty="0" err="1" smtClean="0">
                <a:solidFill>
                  <a:schemeClr val="accent5">
                    <a:lumMod val="75000"/>
                  </a:schemeClr>
                </a:solidFill>
                <a:latin typeface="Arial Black" pitchFamily="34" charset="0"/>
              </a:rPr>
              <a:t>MIF</a:t>
            </a:r>
            <a:endParaRPr lang="en-US" sz="2800" b="1" dirty="0">
              <a:solidFill>
                <a:schemeClr val="accent5">
                  <a:lumMod val="75000"/>
                </a:schemeClr>
              </a:solidFill>
              <a:latin typeface="Arial Black" pitchFamily="34" charset="0"/>
            </a:endParaRPr>
          </a:p>
        </p:txBody>
      </p:sp>
      <p:pic>
        <p:nvPicPr>
          <p:cNvPr id="7" name="Picture 6"/>
          <p:cNvPicPr>
            <a:picLocks noChangeAspect="1"/>
          </p:cNvPicPr>
          <p:nvPr/>
        </p:nvPicPr>
        <p:blipFill>
          <a:blip r:embed="rId3" cstate="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07504" y="44624"/>
            <a:ext cx="1143000" cy="1143000"/>
          </a:xfrm>
          <a:prstGeom prst="rect">
            <a:avLst/>
          </a:prstGeom>
        </p:spPr>
      </p:pic>
      <p:sp>
        <p:nvSpPr>
          <p:cNvPr id="20" name="Rounded Rectangle 19"/>
          <p:cNvSpPr/>
          <p:nvPr/>
        </p:nvSpPr>
        <p:spPr>
          <a:xfrm>
            <a:off x="539552" y="2564904"/>
            <a:ext cx="1224136" cy="504056"/>
          </a:xfrm>
          <a:prstGeom prst="roundRect">
            <a:avLst/>
          </a:prstGeom>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aphicFrame>
        <p:nvGraphicFramePr>
          <p:cNvPr id="21" name="Object 20"/>
          <p:cNvGraphicFramePr>
            <a:graphicFrameLocks noChangeAspect="1"/>
          </p:cNvGraphicFramePr>
          <p:nvPr>
            <p:extLst>
              <p:ext uri="{D42A27DB-BD31-4B8C-83A1-F6EECF244321}">
                <p14:modId xmlns:p14="http://schemas.microsoft.com/office/powerpoint/2010/main" val="3709465990"/>
              </p:ext>
            </p:extLst>
          </p:nvPr>
        </p:nvGraphicFramePr>
        <p:xfrm>
          <a:off x="611560" y="2564904"/>
          <a:ext cx="1084262" cy="515938"/>
        </p:xfrm>
        <a:graphic>
          <a:graphicData uri="http://schemas.openxmlformats.org/presentationml/2006/ole">
            <mc:AlternateContent xmlns:mc="http://schemas.openxmlformats.org/markup-compatibility/2006">
              <mc:Choice xmlns:v="urn:schemas-microsoft-com:vml" Requires="v">
                <p:oleObj spid="_x0000_s6862" name="Equation" r:id="rId4" imgW="406080" imgH="215640" progId="Equation.DSMT4">
                  <p:embed/>
                </p:oleObj>
              </mc:Choice>
              <mc:Fallback>
                <p:oleObj name="Equation" r:id="rId4" imgW="406080" imgH="215640" progId="Equation.DSMT4">
                  <p:embed/>
                  <p:pic>
                    <p:nvPicPr>
                      <p:cNvPr id="0" name="Picture 70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0" y="2564904"/>
                        <a:ext cx="1084262" cy="515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 name="Rounded Rectangle 27"/>
          <p:cNvSpPr/>
          <p:nvPr/>
        </p:nvSpPr>
        <p:spPr>
          <a:xfrm>
            <a:off x="539552" y="3501008"/>
            <a:ext cx="1224136" cy="504056"/>
          </a:xfrm>
          <a:prstGeom prst="roundRect">
            <a:avLst/>
          </a:prstGeom>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aphicFrame>
        <p:nvGraphicFramePr>
          <p:cNvPr id="29" name="Object 28"/>
          <p:cNvGraphicFramePr>
            <a:graphicFrameLocks noChangeAspect="1"/>
          </p:cNvGraphicFramePr>
          <p:nvPr>
            <p:extLst>
              <p:ext uri="{D42A27DB-BD31-4B8C-83A1-F6EECF244321}">
                <p14:modId xmlns:p14="http://schemas.microsoft.com/office/powerpoint/2010/main" val="713193809"/>
              </p:ext>
            </p:extLst>
          </p:nvPr>
        </p:nvGraphicFramePr>
        <p:xfrm>
          <a:off x="611560" y="3501008"/>
          <a:ext cx="1084262" cy="515938"/>
        </p:xfrm>
        <a:graphic>
          <a:graphicData uri="http://schemas.openxmlformats.org/presentationml/2006/ole">
            <mc:AlternateContent xmlns:mc="http://schemas.openxmlformats.org/markup-compatibility/2006">
              <mc:Choice xmlns:v="urn:schemas-microsoft-com:vml" Requires="v">
                <p:oleObj spid="_x0000_s6863" name="Equation" r:id="rId6" imgW="406080" imgH="215640" progId="Equation.DSMT4">
                  <p:embed/>
                </p:oleObj>
              </mc:Choice>
              <mc:Fallback>
                <p:oleObj name="Equation" r:id="rId6" imgW="406080" imgH="215640" progId="Equation.DSMT4">
                  <p:embed/>
                  <p:pic>
                    <p:nvPicPr>
                      <p:cNvPr id="0" name="Picture 70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560" y="3501008"/>
                        <a:ext cx="1084262" cy="515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 name="Rounded Rectangle 29"/>
          <p:cNvSpPr/>
          <p:nvPr/>
        </p:nvSpPr>
        <p:spPr>
          <a:xfrm>
            <a:off x="539552" y="4970412"/>
            <a:ext cx="1224136" cy="504056"/>
          </a:xfrm>
          <a:prstGeom prst="roundRect">
            <a:avLst/>
          </a:prstGeom>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aphicFrame>
        <p:nvGraphicFramePr>
          <p:cNvPr id="31" name="Object 30"/>
          <p:cNvGraphicFramePr>
            <a:graphicFrameLocks noChangeAspect="1"/>
          </p:cNvGraphicFramePr>
          <p:nvPr>
            <p:extLst>
              <p:ext uri="{D42A27DB-BD31-4B8C-83A1-F6EECF244321}">
                <p14:modId xmlns:p14="http://schemas.microsoft.com/office/powerpoint/2010/main" val="129983043"/>
              </p:ext>
            </p:extLst>
          </p:nvPr>
        </p:nvGraphicFramePr>
        <p:xfrm>
          <a:off x="492125" y="4940970"/>
          <a:ext cx="1322388" cy="576262"/>
        </p:xfrm>
        <a:graphic>
          <a:graphicData uri="http://schemas.openxmlformats.org/presentationml/2006/ole">
            <mc:AlternateContent xmlns:mc="http://schemas.openxmlformats.org/markup-compatibility/2006">
              <mc:Choice xmlns:v="urn:schemas-microsoft-com:vml" Requires="v">
                <p:oleObj spid="_x0000_s6864" name="Equation" r:id="rId8" imgW="495000" imgH="241200" progId="Equation.DSMT4">
                  <p:embed/>
                </p:oleObj>
              </mc:Choice>
              <mc:Fallback>
                <p:oleObj name="Equation" r:id="rId8" imgW="495000" imgH="241200" progId="Equation.DSMT4">
                  <p:embed/>
                  <p:pic>
                    <p:nvPicPr>
                      <p:cNvPr id="0" name="Picture 70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2125" y="4940970"/>
                        <a:ext cx="1322388" cy="576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 name="Rounded Rectangle 31"/>
          <p:cNvSpPr/>
          <p:nvPr/>
        </p:nvSpPr>
        <p:spPr>
          <a:xfrm>
            <a:off x="2123728" y="1772816"/>
            <a:ext cx="4824536" cy="648072"/>
          </a:xfrm>
          <a:prstGeom prst="roundRect">
            <a:avLst/>
          </a:prstGeom>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3" name="Object 32"/>
          <p:cNvGraphicFramePr>
            <a:graphicFrameLocks noChangeAspect="1"/>
          </p:cNvGraphicFramePr>
          <p:nvPr>
            <p:extLst>
              <p:ext uri="{D42A27DB-BD31-4B8C-83A1-F6EECF244321}">
                <p14:modId xmlns:p14="http://schemas.microsoft.com/office/powerpoint/2010/main" val="1761029022"/>
              </p:ext>
            </p:extLst>
          </p:nvPr>
        </p:nvGraphicFramePr>
        <p:xfrm>
          <a:off x="2163192" y="1772816"/>
          <a:ext cx="4878388" cy="606425"/>
        </p:xfrm>
        <a:graphic>
          <a:graphicData uri="http://schemas.openxmlformats.org/presentationml/2006/ole">
            <mc:AlternateContent xmlns:mc="http://schemas.openxmlformats.org/markup-compatibility/2006">
              <mc:Choice xmlns:v="urn:schemas-microsoft-com:vml" Requires="v">
                <p:oleObj spid="_x0000_s6865" name="Equation" r:id="rId10" imgW="1828800" imgH="253800" progId="Equation.DSMT4">
                  <p:embed/>
                </p:oleObj>
              </mc:Choice>
              <mc:Fallback>
                <p:oleObj name="Equation" r:id="rId10" imgW="1828800" imgH="253800" progId="Equation.DSMT4">
                  <p:embed/>
                  <p:pic>
                    <p:nvPicPr>
                      <p:cNvPr id="0" name="Picture 70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63192" y="1772816"/>
                        <a:ext cx="4878388" cy="606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 name="Right Arrow 33"/>
          <p:cNvSpPr/>
          <p:nvPr/>
        </p:nvSpPr>
        <p:spPr>
          <a:xfrm>
            <a:off x="2123728" y="5078424"/>
            <a:ext cx="792088" cy="335918"/>
          </a:xfrm>
          <a:prstGeom prst="rightArrow">
            <a:avLst/>
          </a:prstGeom>
          <a:ln>
            <a:solidFill>
              <a:srgbClr val="FF0000"/>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35" name="Rounded Rectangle 34"/>
          <p:cNvSpPr/>
          <p:nvPr/>
        </p:nvSpPr>
        <p:spPr>
          <a:xfrm>
            <a:off x="3419872" y="4766468"/>
            <a:ext cx="2160240" cy="1019994"/>
          </a:xfrm>
          <a:prstGeom prst="roundRect">
            <a:avLst/>
          </a:prstGeom>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aphicFrame>
        <p:nvGraphicFramePr>
          <p:cNvPr id="37" name="Object 36"/>
          <p:cNvGraphicFramePr>
            <a:graphicFrameLocks noChangeAspect="1"/>
          </p:cNvGraphicFramePr>
          <p:nvPr>
            <p:extLst>
              <p:ext uri="{D42A27DB-BD31-4B8C-83A1-F6EECF244321}">
                <p14:modId xmlns:p14="http://schemas.microsoft.com/office/powerpoint/2010/main" val="628512202"/>
              </p:ext>
            </p:extLst>
          </p:nvPr>
        </p:nvGraphicFramePr>
        <p:xfrm>
          <a:off x="3639046" y="4784748"/>
          <a:ext cx="1797050" cy="1001713"/>
        </p:xfrm>
        <a:graphic>
          <a:graphicData uri="http://schemas.openxmlformats.org/presentationml/2006/ole">
            <mc:AlternateContent xmlns:mc="http://schemas.openxmlformats.org/markup-compatibility/2006">
              <mc:Choice xmlns:v="urn:schemas-microsoft-com:vml" Requires="v">
                <p:oleObj spid="_x0000_s6866" name="Equation" r:id="rId12" imgW="672808" imgH="418918" progId="Equation.DSMT4">
                  <p:embed/>
                </p:oleObj>
              </mc:Choice>
              <mc:Fallback>
                <p:oleObj name="Equation" r:id="rId12" imgW="672808" imgH="418918" progId="Equation.DSMT4">
                  <p:embed/>
                  <p:pic>
                    <p:nvPicPr>
                      <p:cNvPr id="0" name="Picture 7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39046" y="4784748"/>
                        <a:ext cx="1797050" cy="1001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9" name="Straight Connector 38"/>
          <p:cNvCxnSpPr/>
          <p:nvPr/>
        </p:nvCxnSpPr>
        <p:spPr>
          <a:xfrm>
            <a:off x="679004" y="4437112"/>
            <a:ext cx="7781428"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5436096" y="5054500"/>
            <a:ext cx="1152128" cy="0"/>
          </a:xfrm>
          <a:prstGeom prst="line">
            <a:avLst/>
          </a:prstGeom>
          <a:ln w="50800">
            <a:solidFill>
              <a:srgbClr val="FFC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860032" y="6093296"/>
            <a:ext cx="1152128" cy="0"/>
          </a:xfrm>
          <a:prstGeom prst="line">
            <a:avLst/>
          </a:prstGeom>
          <a:ln w="50800">
            <a:solidFill>
              <a:srgbClr val="FFC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4860032" y="5661248"/>
            <a:ext cx="0" cy="432048"/>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6804248" y="4766468"/>
            <a:ext cx="1872208" cy="646331"/>
          </a:xfrm>
          <a:prstGeom prst="rect">
            <a:avLst/>
          </a:prstGeom>
          <a:noFill/>
        </p:spPr>
        <p:txBody>
          <a:bodyPr wrap="square" rtlCol="0">
            <a:spAutoFit/>
          </a:bodyPr>
          <a:lstStyle/>
          <a:p>
            <a:pPr algn="ctr"/>
            <a:r>
              <a:rPr lang="en-US" dirty="0" smtClean="0">
                <a:solidFill>
                  <a:srgbClr val="FFFF00"/>
                </a:solidFill>
              </a:rPr>
              <a:t>Mode scaling factor</a:t>
            </a:r>
            <a:endParaRPr lang="en-US" dirty="0">
              <a:solidFill>
                <a:srgbClr val="FFFF00"/>
              </a:solidFill>
            </a:endParaRPr>
          </a:p>
        </p:txBody>
      </p:sp>
      <p:sp>
        <p:nvSpPr>
          <p:cNvPr id="53" name="Rounded Rectangle 52"/>
          <p:cNvSpPr/>
          <p:nvPr/>
        </p:nvSpPr>
        <p:spPr>
          <a:xfrm>
            <a:off x="6105351" y="5805264"/>
            <a:ext cx="1995041" cy="504056"/>
          </a:xfrm>
          <a:prstGeom prst="roundRect">
            <a:avLst/>
          </a:prstGeom>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aphicFrame>
        <p:nvGraphicFramePr>
          <p:cNvPr id="54" name="Object 53"/>
          <p:cNvGraphicFramePr>
            <a:graphicFrameLocks noChangeAspect="1"/>
          </p:cNvGraphicFramePr>
          <p:nvPr>
            <p:extLst>
              <p:ext uri="{D42A27DB-BD31-4B8C-83A1-F6EECF244321}">
                <p14:modId xmlns:p14="http://schemas.microsoft.com/office/powerpoint/2010/main" val="2617069057"/>
              </p:ext>
            </p:extLst>
          </p:nvPr>
        </p:nvGraphicFramePr>
        <p:xfrm>
          <a:off x="6156176" y="5805264"/>
          <a:ext cx="2000250" cy="455613"/>
        </p:xfrm>
        <a:graphic>
          <a:graphicData uri="http://schemas.openxmlformats.org/presentationml/2006/ole">
            <mc:AlternateContent xmlns:mc="http://schemas.openxmlformats.org/markup-compatibility/2006">
              <mc:Choice xmlns:v="urn:schemas-microsoft-com:vml" Requires="v">
                <p:oleObj spid="_x0000_s6867" name="Equation" r:id="rId14" imgW="749160" imgH="190440" progId="Equation.DSMT4">
                  <p:embed/>
                </p:oleObj>
              </mc:Choice>
              <mc:Fallback>
                <p:oleObj name="Equation" r:id="rId14" imgW="749160" imgH="190440" progId="Equation.DSMT4">
                  <p:embed/>
                  <p:pic>
                    <p:nvPicPr>
                      <p:cNvPr id="0" name="Picture 71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156176" y="5805264"/>
                        <a:ext cx="2000250" cy="455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926935052"/>
      </p:ext>
    </p:extLst>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down)">
                                      <p:cBhvr>
                                        <p:cTn id="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p:cNvSpPr/>
          <p:nvPr/>
        </p:nvSpPr>
        <p:spPr>
          <a:xfrm>
            <a:off x="152401" y="2209800"/>
            <a:ext cx="8915399" cy="2819400"/>
          </a:xfrm>
          <a:prstGeom prst="roundRect">
            <a:avLst>
              <a:gd name="adj" fmla="val 8334"/>
            </a:avLst>
          </a:prstGeom>
          <a:solidFill>
            <a:schemeClr val="accent6">
              <a:lumMod val="75000"/>
              <a:alpha val="50000"/>
            </a:schemeClr>
          </a:solidFill>
          <a:ln w="82550">
            <a:solidFill>
              <a:srgbClr val="FFFF00"/>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p:cNvPicPr>
            <a:picLocks noChangeAspect="1"/>
          </p:cNvPicPr>
          <p:nvPr/>
        </p:nvPicPr>
        <p:blipFill>
          <a:blip r:embed="rId2" cstate="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52401" y="152401"/>
            <a:ext cx="1143000" cy="1143000"/>
          </a:xfrm>
          <a:prstGeom prst="rect">
            <a:avLst/>
          </a:prstGeom>
        </p:spPr>
      </p:pic>
      <p:sp>
        <p:nvSpPr>
          <p:cNvPr id="24" name="Rounded Rectangle 23"/>
          <p:cNvSpPr/>
          <p:nvPr/>
        </p:nvSpPr>
        <p:spPr>
          <a:xfrm>
            <a:off x="2705100" y="228600"/>
            <a:ext cx="3733800" cy="457200"/>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latin typeface="Arial Black" pitchFamily="34" charset="0"/>
              </a:rPr>
              <a:t>Introduction</a:t>
            </a:r>
            <a:endParaRPr lang="en-US" sz="2800" b="1" dirty="0">
              <a:solidFill>
                <a:schemeClr val="bg1"/>
              </a:solidFill>
              <a:latin typeface="Arial Black" pitchFamily="34" charset="0"/>
            </a:endParaRPr>
          </a:p>
        </p:txBody>
      </p:sp>
      <p:sp>
        <p:nvSpPr>
          <p:cNvPr id="25" name="Rounded Rectangle 24"/>
          <p:cNvSpPr/>
          <p:nvPr/>
        </p:nvSpPr>
        <p:spPr>
          <a:xfrm>
            <a:off x="228600" y="2438400"/>
            <a:ext cx="3733800" cy="457200"/>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latin typeface="Arial Black" pitchFamily="34" charset="0"/>
              </a:rPr>
              <a:t>R</a:t>
            </a:r>
            <a:r>
              <a:rPr lang="en-US" sz="2800" b="1" dirty="0" smtClean="0">
                <a:solidFill>
                  <a:schemeClr val="accent5">
                    <a:lumMod val="75000"/>
                  </a:schemeClr>
                </a:solidFill>
                <a:latin typeface="Arial Black" pitchFamily="34" charset="0"/>
              </a:rPr>
              <a:t>MIF</a:t>
            </a:r>
            <a:endParaRPr lang="en-US" sz="2800" b="1" dirty="0">
              <a:solidFill>
                <a:schemeClr val="accent5">
                  <a:lumMod val="75000"/>
                </a:schemeClr>
              </a:solidFill>
              <a:latin typeface="Arial Black" pitchFamily="34" charset="0"/>
            </a:endParaRPr>
          </a:p>
        </p:txBody>
      </p:sp>
      <p:sp>
        <p:nvSpPr>
          <p:cNvPr id="26" name="Rounded Rectangle 25"/>
          <p:cNvSpPr/>
          <p:nvPr/>
        </p:nvSpPr>
        <p:spPr>
          <a:xfrm>
            <a:off x="228600" y="3429000"/>
            <a:ext cx="3733800" cy="457200"/>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latin typeface="Arial Black" pitchFamily="34" charset="0"/>
              </a:rPr>
              <a:t>MR</a:t>
            </a:r>
            <a:r>
              <a:rPr lang="en-US" sz="2800" b="1" dirty="0" smtClean="0">
                <a:solidFill>
                  <a:srgbClr val="7030A0"/>
                </a:solidFill>
                <a:latin typeface="Arial Black" pitchFamily="34" charset="0"/>
              </a:rPr>
              <a:t>MIF</a:t>
            </a:r>
            <a:endParaRPr lang="en-US" sz="2800" b="1" dirty="0">
              <a:solidFill>
                <a:srgbClr val="7030A0"/>
              </a:solidFill>
              <a:latin typeface="Arial Black" pitchFamily="34" charset="0"/>
            </a:endParaRPr>
          </a:p>
        </p:txBody>
      </p:sp>
      <p:sp>
        <p:nvSpPr>
          <p:cNvPr id="27" name="Rounded Rectangle 26"/>
          <p:cNvSpPr/>
          <p:nvPr/>
        </p:nvSpPr>
        <p:spPr>
          <a:xfrm>
            <a:off x="5181600" y="2438400"/>
            <a:ext cx="3733800" cy="457200"/>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latin typeface="Arial Black" pitchFamily="34" charset="0"/>
              </a:rPr>
              <a:t>M</a:t>
            </a:r>
            <a:r>
              <a:rPr lang="en-US" sz="2800" b="1" dirty="0" smtClean="0">
                <a:solidFill>
                  <a:srgbClr val="7030A0"/>
                </a:solidFill>
                <a:latin typeface="Arial Black" pitchFamily="34" charset="0"/>
              </a:rPr>
              <a:t>MIF</a:t>
            </a:r>
            <a:endParaRPr lang="en-US" sz="2800" b="1" dirty="0">
              <a:solidFill>
                <a:srgbClr val="7030A0"/>
              </a:solidFill>
              <a:latin typeface="Arial Black" pitchFamily="34" charset="0"/>
            </a:endParaRPr>
          </a:p>
        </p:txBody>
      </p:sp>
      <p:sp>
        <p:nvSpPr>
          <p:cNvPr id="28" name="Rounded Rectangle 27"/>
          <p:cNvSpPr/>
          <p:nvPr/>
        </p:nvSpPr>
        <p:spPr>
          <a:xfrm>
            <a:off x="5181600" y="3429000"/>
            <a:ext cx="3733800" cy="457200"/>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Arial Black" pitchFamily="34" charset="0"/>
              </a:rPr>
              <a:t>C</a:t>
            </a:r>
            <a:r>
              <a:rPr lang="en-US" sz="2800" b="1" dirty="0" smtClean="0">
                <a:solidFill>
                  <a:srgbClr val="FF0000"/>
                </a:solidFill>
                <a:latin typeface="Arial Black" pitchFamily="34" charset="0"/>
              </a:rPr>
              <a:t>o</a:t>
            </a:r>
            <a:r>
              <a:rPr lang="en-US" sz="2800" b="1" dirty="0" smtClean="0">
                <a:solidFill>
                  <a:srgbClr val="7030A0"/>
                </a:solidFill>
                <a:latin typeface="Arial Black" pitchFamily="34" charset="0"/>
              </a:rPr>
              <a:t>MIF</a:t>
            </a:r>
            <a:endParaRPr lang="en-US" sz="2800" b="1" dirty="0">
              <a:solidFill>
                <a:srgbClr val="7030A0"/>
              </a:solidFill>
              <a:latin typeface="Arial Black" pitchFamily="34" charset="0"/>
            </a:endParaRPr>
          </a:p>
        </p:txBody>
      </p:sp>
      <p:sp>
        <p:nvSpPr>
          <p:cNvPr id="29" name="Rounded Rectangle 28"/>
          <p:cNvSpPr/>
          <p:nvPr/>
        </p:nvSpPr>
        <p:spPr>
          <a:xfrm>
            <a:off x="228600" y="4343400"/>
            <a:ext cx="3733800" cy="457200"/>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latin typeface="Arial Black" pitchFamily="34" charset="0"/>
              </a:rPr>
              <a:t>Im</a:t>
            </a:r>
            <a:r>
              <a:rPr lang="en-US" sz="2800" b="1" dirty="0" smtClean="0">
                <a:solidFill>
                  <a:srgbClr val="7030A0"/>
                </a:solidFill>
                <a:latin typeface="Arial Black" pitchFamily="34" charset="0"/>
              </a:rPr>
              <a:t>MIF</a:t>
            </a:r>
            <a:endParaRPr lang="en-US" sz="2800" b="1" dirty="0">
              <a:solidFill>
                <a:srgbClr val="7030A0"/>
              </a:solidFill>
              <a:latin typeface="Arial Black" pitchFamily="34" charset="0"/>
            </a:endParaRPr>
          </a:p>
        </p:txBody>
      </p:sp>
      <p:sp>
        <p:nvSpPr>
          <p:cNvPr id="30" name="Rounded Rectangle 29"/>
          <p:cNvSpPr/>
          <p:nvPr/>
        </p:nvSpPr>
        <p:spPr>
          <a:xfrm>
            <a:off x="5181600" y="4339771"/>
            <a:ext cx="3733800" cy="457200"/>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latin typeface="Arial Black" pitchFamily="34" charset="0"/>
              </a:rPr>
              <a:t>C</a:t>
            </a:r>
            <a:r>
              <a:rPr lang="en-US" sz="2800" b="1" dirty="0" smtClean="0">
                <a:solidFill>
                  <a:srgbClr val="7030A0"/>
                </a:solidFill>
                <a:latin typeface="Arial Black" pitchFamily="34" charset="0"/>
              </a:rPr>
              <a:t>MIF</a:t>
            </a:r>
            <a:endParaRPr lang="en-US" sz="2800" b="1" dirty="0">
              <a:solidFill>
                <a:srgbClr val="7030A0"/>
              </a:solidFill>
              <a:latin typeface="Arial Black" pitchFamily="34" charset="0"/>
            </a:endParaRPr>
          </a:p>
        </p:txBody>
      </p:sp>
      <p:sp>
        <p:nvSpPr>
          <p:cNvPr id="31" name="Rounded Rectangle 30"/>
          <p:cNvSpPr/>
          <p:nvPr/>
        </p:nvSpPr>
        <p:spPr>
          <a:xfrm>
            <a:off x="781051" y="1524000"/>
            <a:ext cx="7581899" cy="457200"/>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00FF"/>
                </a:solidFill>
                <a:latin typeface="Arial Black" pitchFamily="34" charset="0"/>
              </a:rPr>
              <a:t>Kinds of </a:t>
            </a:r>
            <a:r>
              <a:rPr lang="en-US" sz="2800" b="1" dirty="0" smtClean="0">
                <a:solidFill>
                  <a:srgbClr val="FF0000"/>
                </a:solidFill>
                <a:latin typeface="Arial Black" pitchFamily="34" charset="0"/>
              </a:rPr>
              <a:t>M</a:t>
            </a:r>
            <a:r>
              <a:rPr lang="en-US" sz="2800" b="1" dirty="0" smtClean="0">
                <a:solidFill>
                  <a:srgbClr val="0000FF"/>
                </a:solidFill>
                <a:latin typeface="Arial Black" pitchFamily="34" charset="0"/>
              </a:rPr>
              <a:t>ode </a:t>
            </a:r>
            <a:r>
              <a:rPr lang="en-US" sz="2800" b="1" dirty="0" smtClean="0">
                <a:solidFill>
                  <a:srgbClr val="FF0000"/>
                </a:solidFill>
                <a:latin typeface="Arial Black" pitchFamily="34" charset="0"/>
              </a:rPr>
              <a:t>I</a:t>
            </a:r>
            <a:r>
              <a:rPr lang="en-US" sz="2800" b="1" dirty="0" smtClean="0">
                <a:solidFill>
                  <a:srgbClr val="0000FF"/>
                </a:solidFill>
                <a:latin typeface="Arial Black" pitchFamily="34" charset="0"/>
              </a:rPr>
              <a:t>ndicator </a:t>
            </a:r>
            <a:r>
              <a:rPr lang="en-US" sz="2800" b="1" dirty="0" smtClean="0">
                <a:solidFill>
                  <a:srgbClr val="FF0000"/>
                </a:solidFill>
                <a:latin typeface="Arial Black" pitchFamily="34" charset="0"/>
              </a:rPr>
              <a:t>F</a:t>
            </a:r>
            <a:r>
              <a:rPr lang="en-US" sz="2800" b="1" dirty="0" smtClean="0">
                <a:solidFill>
                  <a:srgbClr val="0000FF"/>
                </a:solidFill>
                <a:latin typeface="Arial Black" pitchFamily="34" charset="0"/>
              </a:rPr>
              <a:t>unctions</a:t>
            </a:r>
            <a:endParaRPr lang="en-US" sz="2800" b="1" dirty="0">
              <a:solidFill>
                <a:srgbClr val="0000FF"/>
              </a:solidFill>
              <a:latin typeface="Arial Black" pitchFamily="34" charset="0"/>
            </a:endParaRPr>
          </a:p>
        </p:txBody>
      </p:sp>
      <p:cxnSp>
        <p:nvCxnSpPr>
          <p:cNvPr id="37" name="Straight Arrow Connector 36"/>
          <p:cNvCxnSpPr>
            <a:stCxn id="24" idx="2"/>
            <a:endCxn id="31" idx="0"/>
          </p:cNvCxnSpPr>
          <p:nvPr/>
        </p:nvCxnSpPr>
        <p:spPr>
          <a:xfrm>
            <a:off x="4572000" y="685800"/>
            <a:ext cx="1" cy="838200"/>
          </a:xfrm>
          <a:prstGeom prst="straightConnector1">
            <a:avLst/>
          </a:prstGeom>
          <a:ln w="79375">
            <a:solidFill>
              <a:srgbClr val="FFFF00"/>
            </a:solidFill>
            <a:headEnd type="none" w="med" len="med"/>
            <a:tailEnd type="triangle" w="med" len="med"/>
          </a:ln>
          <a:scene3d>
            <a:camera prst="orthographicFront"/>
            <a:lightRig rig="threePt" dir="t"/>
          </a:scene3d>
          <a:sp3d>
            <a:bevelT prst="slope"/>
          </a:sp3d>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4571999" y="1981200"/>
            <a:ext cx="1" cy="2671936"/>
          </a:xfrm>
          <a:prstGeom prst="straightConnector1">
            <a:avLst/>
          </a:prstGeom>
          <a:ln w="79375">
            <a:solidFill>
              <a:srgbClr val="FFFF00"/>
            </a:solidFill>
            <a:headEnd type="none" w="med" len="med"/>
            <a:tailEnd type="triangle" w="med" len="med"/>
          </a:ln>
          <a:scene3d>
            <a:camera prst="orthographicFront"/>
            <a:lightRig rig="threePt" dir="t"/>
          </a:scene3d>
          <a:sp3d>
            <a:bevelT prst="slope"/>
          </a:sp3d>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4648200" y="2667000"/>
            <a:ext cx="533400" cy="0"/>
          </a:xfrm>
          <a:prstGeom prst="straightConnector1">
            <a:avLst/>
          </a:prstGeom>
          <a:ln w="79375">
            <a:solidFill>
              <a:srgbClr val="008000"/>
            </a:solidFill>
            <a:headEnd type="none" w="med" len="med"/>
            <a:tailEnd type="triangle" w="med" len="med"/>
          </a:ln>
          <a:scene3d>
            <a:camera prst="orthographicFront"/>
            <a:lightRig rig="threePt" dir="t"/>
          </a:scene3d>
          <a:sp3d>
            <a:bevelT prst="slope"/>
          </a:sp3d>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a:off x="3962400" y="2667000"/>
            <a:ext cx="533400" cy="0"/>
          </a:xfrm>
          <a:prstGeom prst="straightConnector1">
            <a:avLst/>
          </a:prstGeom>
          <a:ln w="79375">
            <a:solidFill>
              <a:srgbClr val="008000"/>
            </a:solidFill>
            <a:headEnd type="none" w="med" len="med"/>
            <a:tailEnd type="triangle" w="med" len="med"/>
          </a:ln>
          <a:scene3d>
            <a:camera prst="orthographicFront"/>
            <a:lightRig rig="threePt" dir="t"/>
          </a:scene3d>
          <a:sp3d>
            <a:bevelT prst="slope"/>
          </a:sp3d>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4648200" y="3657600"/>
            <a:ext cx="533400" cy="0"/>
          </a:xfrm>
          <a:prstGeom prst="straightConnector1">
            <a:avLst/>
          </a:prstGeom>
          <a:ln w="79375">
            <a:solidFill>
              <a:srgbClr val="008000"/>
            </a:solidFill>
            <a:headEnd type="none" w="med" len="med"/>
            <a:tailEnd type="triangle" w="med" len="med"/>
          </a:ln>
          <a:scene3d>
            <a:camera prst="orthographicFront"/>
            <a:lightRig rig="threePt" dir="t"/>
          </a:scene3d>
          <a:sp3d>
            <a:bevelT prst="slope"/>
          </a:sp3d>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a:off x="3962400" y="3657600"/>
            <a:ext cx="533400" cy="0"/>
          </a:xfrm>
          <a:prstGeom prst="straightConnector1">
            <a:avLst/>
          </a:prstGeom>
          <a:ln w="79375">
            <a:solidFill>
              <a:srgbClr val="008000"/>
            </a:solidFill>
            <a:headEnd type="none" w="med" len="med"/>
            <a:tailEnd type="triangle" w="med" len="med"/>
          </a:ln>
          <a:scene3d>
            <a:camera prst="orthographicFront"/>
            <a:lightRig rig="threePt" dir="t"/>
          </a:scene3d>
          <a:sp3d>
            <a:bevelT prst="slope"/>
          </a:sp3d>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4648200" y="4572000"/>
            <a:ext cx="533400" cy="0"/>
          </a:xfrm>
          <a:prstGeom prst="straightConnector1">
            <a:avLst/>
          </a:prstGeom>
          <a:ln w="79375">
            <a:solidFill>
              <a:srgbClr val="008000"/>
            </a:solidFill>
            <a:headEnd type="none" w="med" len="med"/>
            <a:tailEnd type="triangle" w="med" len="med"/>
          </a:ln>
          <a:scene3d>
            <a:camera prst="orthographicFront"/>
            <a:lightRig rig="threePt" dir="t"/>
          </a:scene3d>
          <a:sp3d>
            <a:bevelT prst="slope"/>
          </a:sp3d>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H="1">
            <a:off x="3962400" y="4572000"/>
            <a:ext cx="533400" cy="0"/>
          </a:xfrm>
          <a:prstGeom prst="straightConnector1">
            <a:avLst/>
          </a:prstGeom>
          <a:ln w="79375">
            <a:solidFill>
              <a:srgbClr val="008000"/>
            </a:solidFill>
            <a:headEnd type="none" w="med" len="med"/>
            <a:tailEnd type="triangle" w="med" len="med"/>
          </a:ln>
          <a:scene3d>
            <a:camera prst="orthographicFront"/>
            <a:lightRig rig="threePt" dir="t"/>
          </a:scene3d>
          <a:sp3d>
            <a:bevelT prst="slope"/>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1020790"/>
      </p:ext>
    </p:extLst>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2000" fill="hold"/>
                                        <p:tgtEl>
                                          <p:spTgt spid="23"/>
                                        </p:tgtEl>
                                        <p:attrNameLst>
                                          <p:attrName>ppt_x</p:attrName>
                                        </p:attrNameLst>
                                      </p:cBhvr>
                                      <p:tavLst>
                                        <p:tav tm="0">
                                          <p:val>
                                            <p:strVal val="#ppt_x"/>
                                          </p:val>
                                        </p:tav>
                                        <p:tav tm="100000">
                                          <p:val>
                                            <p:strVal val="#ppt_x"/>
                                          </p:val>
                                        </p:tav>
                                      </p:tavLst>
                                    </p:anim>
                                    <p:anim calcmode="lin" valueType="num">
                                      <p:cBhvr additive="base">
                                        <p:cTn id="8" dur="2000" fill="hold"/>
                                        <p:tgtEl>
                                          <p:spTgt spid="23"/>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31"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1000" fill="hold"/>
                                        <p:tgtEl>
                                          <p:spTgt spid="24"/>
                                        </p:tgtEl>
                                        <p:attrNameLst>
                                          <p:attrName>ppt_w</p:attrName>
                                        </p:attrNameLst>
                                      </p:cBhvr>
                                      <p:tavLst>
                                        <p:tav tm="0">
                                          <p:val>
                                            <p:fltVal val="0"/>
                                          </p:val>
                                        </p:tav>
                                        <p:tav tm="100000">
                                          <p:val>
                                            <p:strVal val="#ppt_w"/>
                                          </p:val>
                                        </p:tav>
                                      </p:tavLst>
                                    </p:anim>
                                    <p:anim calcmode="lin" valueType="num">
                                      <p:cBhvr>
                                        <p:cTn id="13" dur="1000" fill="hold"/>
                                        <p:tgtEl>
                                          <p:spTgt spid="24"/>
                                        </p:tgtEl>
                                        <p:attrNameLst>
                                          <p:attrName>ppt_h</p:attrName>
                                        </p:attrNameLst>
                                      </p:cBhvr>
                                      <p:tavLst>
                                        <p:tav tm="0">
                                          <p:val>
                                            <p:fltVal val="0"/>
                                          </p:val>
                                        </p:tav>
                                        <p:tav tm="100000">
                                          <p:val>
                                            <p:strVal val="#ppt_h"/>
                                          </p:val>
                                        </p:tav>
                                      </p:tavLst>
                                    </p:anim>
                                    <p:anim calcmode="lin" valueType="num">
                                      <p:cBhvr>
                                        <p:cTn id="14" dur="1000" fill="hold"/>
                                        <p:tgtEl>
                                          <p:spTgt spid="24"/>
                                        </p:tgtEl>
                                        <p:attrNameLst>
                                          <p:attrName>style.rotation</p:attrName>
                                        </p:attrNameLst>
                                      </p:cBhvr>
                                      <p:tavLst>
                                        <p:tav tm="0">
                                          <p:val>
                                            <p:fltVal val="90"/>
                                          </p:val>
                                        </p:tav>
                                        <p:tav tm="100000">
                                          <p:val>
                                            <p:fltVal val="0"/>
                                          </p:val>
                                        </p:tav>
                                      </p:tavLst>
                                    </p:anim>
                                    <p:animEffect transition="in" filter="fade">
                                      <p:cBhvr>
                                        <p:cTn id="15" dur="1000"/>
                                        <p:tgtEl>
                                          <p:spTgt spid="24"/>
                                        </p:tgtEl>
                                      </p:cBhvr>
                                    </p:animEffect>
                                  </p:childTnLst>
                                </p:cTn>
                              </p:par>
                            </p:childTnLst>
                          </p:cTn>
                        </p:par>
                        <p:par>
                          <p:cTn id="16" fill="hold">
                            <p:stCondLst>
                              <p:cond delay="3000"/>
                            </p:stCondLst>
                            <p:childTnLst>
                              <p:par>
                                <p:cTn id="17" presetID="12" presetClass="entr" presetSubtype="1"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p:tgtEl>
                                          <p:spTgt spid="37"/>
                                        </p:tgtEl>
                                        <p:attrNameLst>
                                          <p:attrName>ppt_y</p:attrName>
                                        </p:attrNameLst>
                                      </p:cBhvr>
                                      <p:tavLst>
                                        <p:tav tm="0">
                                          <p:val>
                                            <p:strVal val="#ppt_y-#ppt_h*1.125000"/>
                                          </p:val>
                                        </p:tav>
                                        <p:tav tm="100000">
                                          <p:val>
                                            <p:strVal val="#ppt_y"/>
                                          </p:val>
                                        </p:tav>
                                      </p:tavLst>
                                    </p:anim>
                                    <p:animEffect transition="in" filter="wipe(down)">
                                      <p:cBhvr>
                                        <p:cTn id="20" dur="500"/>
                                        <p:tgtEl>
                                          <p:spTgt spid="37"/>
                                        </p:tgtEl>
                                      </p:cBhvr>
                                    </p:animEffect>
                                  </p:childTnLst>
                                </p:cTn>
                              </p:par>
                            </p:childTnLst>
                          </p:cTn>
                        </p:par>
                        <p:par>
                          <p:cTn id="21" fill="hold">
                            <p:stCondLst>
                              <p:cond delay="3500"/>
                            </p:stCondLst>
                            <p:childTnLst>
                              <p:par>
                                <p:cTn id="22" presetID="53" presetClass="entr" presetSubtype="16"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 calcmode="lin" valueType="num">
                                      <p:cBhvr>
                                        <p:cTn id="24" dur="1000" fill="hold"/>
                                        <p:tgtEl>
                                          <p:spTgt spid="31"/>
                                        </p:tgtEl>
                                        <p:attrNameLst>
                                          <p:attrName>ppt_w</p:attrName>
                                        </p:attrNameLst>
                                      </p:cBhvr>
                                      <p:tavLst>
                                        <p:tav tm="0">
                                          <p:val>
                                            <p:fltVal val="0"/>
                                          </p:val>
                                        </p:tav>
                                        <p:tav tm="100000">
                                          <p:val>
                                            <p:strVal val="#ppt_w"/>
                                          </p:val>
                                        </p:tav>
                                      </p:tavLst>
                                    </p:anim>
                                    <p:anim calcmode="lin" valueType="num">
                                      <p:cBhvr>
                                        <p:cTn id="25" dur="1000" fill="hold"/>
                                        <p:tgtEl>
                                          <p:spTgt spid="31"/>
                                        </p:tgtEl>
                                        <p:attrNameLst>
                                          <p:attrName>ppt_h</p:attrName>
                                        </p:attrNameLst>
                                      </p:cBhvr>
                                      <p:tavLst>
                                        <p:tav tm="0">
                                          <p:val>
                                            <p:fltVal val="0"/>
                                          </p:val>
                                        </p:tav>
                                        <p:tav tm="100000">
                                          <p:val>
                                            <p:strVal val="#ppt_h"/>
                                          </p:val>
                                        </p:tav>
                                      </p:tavLst>
                                    </p:anim>
                                    <p:animEffect transition="in" filter="fade">
                                      <p:cBhvr>
                                        <p:cTn id="26" dur="1000"/>
                                        <p:tgtEl>
                                          <p:spTgt spid="31"/>
                                        </p:tgtEl>
                                      </p:cBhvr>
                                    </p:animEffect>
                                  </p:childTnLst>
                                </p:cTn>
                              </p:par>
                            </p:childTnLst>
                          </p:cTn>
                        </p:par>
                        <p:par>
                          <p:cTn id="27" fill="hold">
                            <p:stCondLst>
                              <p:cond delay="4500"/>
                            </p:stCondLst>
                            <p:childTnLst>
                              <p:par>
                                <p:cTn id="28" presetID="12" presetClass="entr" presetSubtype="1" fill="hold" nodeType="afterEffect">
                                  <p:stCondLst>
                                    <p:cond delay="0"/>
                                  </p:stCondLst>
                                  <p:childTnLst>
                                    <p:set>
                                      <p:cBhvr>
                                        <p:cTn id="29" dur="1" fill="hold">
                                          <p:stCondLst>
                                            <p:cond delay="0"/>
                                          </p:stCondLst>
                                        </p:cTn>
                                        <p:tgtEl>
                                          <p:spTgt spid="38"/>
                                        </p:tgtEl>
                                        <p:attrNameLst>
                                          <p:attrName>style.visibility</p:attrName>
                                        </p:attrNameLst>
                                      </p:cBhvr>
                                      <p:to>
                                        <p:strVal val="visible"/>
                                      </p:to>
                                    </p:set>
                                    <p:anim calcmode="lin" valueType="num">
                                      <p:cBhvr additive="base">
                                        <p:cTn id="30" dur="500"/>
                                        <p:tgtEl>
                                          <p:spTgt spid="38"/>
                                        </p:tgtEl>
                                        <p:attrNameLst>
                                          <p:attrName>ppt_y</p:attrName>
                                        </p:attrNameLst>
                                      </p:cBhvr>
                                      <p:tavLst>
                                        <p:tav tm="0">
                                          <p:val>
                                            <p:strVal val="#ppt_y-#ppt_h*1.125000"/>
                                          </p:val>
                                        </p:tav>
                                        <p:tav tm="100000">
                                          <p:val>
                                            <p:strVal val="#ppt_y"/>
                                          </p:val>
                                        </p:tav>
                                      </p:tavLst>
                                    </p:anim>
                                    <p:animEffect transition="in" filter="wipe(down)">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2000" fill="hold"/>
                                        <p:tgtEl>
                                          <p:spTgt spid="49"/>
                                        </p:tgtEl>
                                        <p:attrNameLst>
                                          <p:attrName>ppt_w</p:attrName>
                                        </p:attrNameLst>
                                      </p:cBhvr>
                                      <p:tavLst>
                                        <p:tav tm="0">
                                          <p:val>
                                            <p:fltVal val="0"/>
                                          </p:val>
                                        </p:tav>
                                        <p:tav tm="100000">
                                          <p:val>
                                            <p:strVal val="#ppt_w"/>
                                          </p:val>
                                        </p:tav>
                                      </p:tavLst>
                                    </p:anim>
                                    <p:anim calcmode="lin" valueType="num">
                                      <p:cBhvr>
                                        <p:cTn id="35" dur="2000" fill="hold"/>
                                        <p:tgtEl>
                                          <p:spTgt spid="49"/>
                                        </p:tgtEl>
                                        <p:attrNameLst>
                                          <p:attrName>ppt_h</p:attrName>
                                        </p:attrNameLst>
                                      </p:cBhvr>
                                      <p:tavLst>
                                        <p:tav tm="0">
                                          <p:val>
                                            <p:fltVal val="0"/>
                                          </p:val>
                                        </p:tav>
                                        <p:tav tm="100000">
                                          <p:val>
                                            <p:strVal val="#ppt_h"/>
                                          </p:val>
                                        </p:tav>
                                      </p:tavLst>
                                    </p:anim>
                                    <p:animEffect transition="in" filter="fade">
                                      <p:cBhvr>
                                        <p:cTn id="36" dur="2000"/>
                                        <p:tgtEl>
                                          <p:spTgt spid="49"/>
                                        </p:tgtEl>
                                      </p:cBhvr>
                                    </p:animEffect>
                                  </p:childTnLst>
                                </p:cTn>
                              </p:par>
                              <p:par>
                                <p:cTn id="37" presetID="6" presetClass="entr" presetSubtype="16" fill="hold" nodeType="with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circle(in)">
                                      <p:cBhvr>
                                        <p:cTn id="39" dur="1000"/>
                                        <p:tgtEl>
                                          <p:spTgt spid="42"/>
                                        </p:tgtEl>
                                      </p:cBhvr>
                                    </p:animEffect>
                                  </p:childTnLst>
                                </p:cTn>
                              </p:par>
                              <p:par>
                                <p:cTn id="40" presetID="6" presetClass="entr" presetSubtype="16" fill="hold" nodeType="with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circle(in)">
                                      <p:cBhvr>
                                        <p:cTn id="42" dur="1000"/>
                                        <p:tgtEl>
                                          <p:spTgt spid="43"/>
                                        </p:tgtEl>
                                      </p:cBhvr>
                                    </p:animEffect>
                                  </p:childTnLst>
                                </p:cTn>
                              </p:par>
                              <p:par>
                                <p:cTn id="43" presetID="6" presetClass="entr" presetSubtype="16" fill="hold" nodeType="with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circle(in)">
                                      <p:cBhvr>
                                        <p:cTn id="45" dur="1000"/>
                                        <p:tgtEl>
                                          <p:spTgt spid="45"/>
                                        </p:tgtEl>
                                      </p:cBhvr>
                                    </p:animEffect>
                                  </p:childTnLst>
                                </p:cTn>
                              </p:par>
                              <p:par>
                                <p:cTn id="46" presetID="6" presetClass="entr" presetSubtype="16" fill="hold" nodeType="with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circle(in)">
                                      <p:cBhvr>
                                        <p:cTn id="48" dur="1000"/>
                                        <p:tgtEl>
                                          <p:spTgt spid="44"/>
                                        </p:tgtEl>
                                      </p:cBhvr>
                                    </p:animEffect>
                                  </p:childTnLst>
                                </p:cTn>
                              </p:par>
                              <p:par>
                                <p:cTn id="49" presetID="6" presetClass="entr" presetSubtype="16" fill="hold" nodeType="with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circle(in)">
                                      <p:cBhvr>
                                        <p:cTn id="51" dur="1000"/>
                                        <p:tgtEl>
                                          <p:spTgt spid="46"/>
                                        </p:tgtEl>
                                      </p:cBhvr>
                                    </p:animEffect>
                                  </p:childTnLst>
                                </p:cTn>
                              </p:par>
                              <p:par>
                                <p:cTn id="52" presetID="6" presetClass="entr" presetSubtype="16" fill="hold" nodeType="with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circle(in)">
                                      <p:cBhvr>
                                        <p:cTn id="54" dur="1000"/>
                                        <p:tgtEl>
                                          <p:spTgt spid="47"/>
                                        </p:tgtEl>
                                      </p:cBhvr>
                                    </p:animEffect>
                                  </p:childTnLst>
                                </p:cTn>
                              </p:par>
                            </p:childTnLst>
                          </p:cTn>
                        </p:par>
                        <p:par>
                          <p:cTn id="55" fill="hold">
                            <p:stCondLst>
                              <p:cond delay="6500"/>
                            </p:stCondLst>
                            <p:childTnLst>
                              <p:par>
                                <p:cTn id="56" presetID="12" presetClass="entr" presetSubtype="8" fill="hold" grpId="0" nodeType="afterEffect">
                                  <p:stCondLst>
                                    <p:cond delay="0"/>
                                  </p:stCondLst>
                                  <p:childTnLst>
                                    <p:set>
                                      <p:cBhvr>
                                        <p:cTn id="57" dur="1" fill="hold">
                                          <p:stCondLst>
                                            <p:cond delay="0"/>
                                          </p:stCondLst>
                                        </p:cTn>
                                        <p:tgtEl>
                                          <p:spTgt spid="27"/>
                                        </p:tgtEl>
                                        <p:attrNameLst>
                                          <p:attrName>style.visibility</p:attrName>
                                        </p:attrNameLst>
                                      </p:cBhvr>
                                      <p:to>
                                        <p:strVal val="visible"/>
                                      </p:to>
                                    </p:set>
                                    <p:anim calcmode="lin" valueType="num">
                                      <p:cBhvr additive="base">
                                        <p:cTn id="58" dur="500"/>
                                        <p:tgtEl>
                                          <p:spTgt spid="27"/>
                                        </p:tgtEl>
                                        <p:attrNameLst>
                                          <p:attrName>ppt_x</p:attrName>
                                        </p:attrNameLst>
                                      </p:cBhvr>
                                      <p:tavLst>
                                        <p:tav tm="0">
                                          <p:val>
                                            <p:strVal val="#ppt_x-#ppt_w*1.125000"/>
                                          </p:val>
                                        </p:tav>
                                        <p:tav tm="100000">
                                          <p:val>
                                            <p:strVal val="#ppt_x"/>
                                          </p:val>
                                        </p:tav>
                                      </p:tavLst>
                                    </p:anim>
                                    <p:animEffect transition="in" filter="wipe(right)">
                                      <p:cBhvr>
                                        <p:cTn id="59" dur="500"/>
                                        <p:tgtEl>
                                          <p:spTgt spid="27"/>
                                        </p:tgtEl>
                                      </p:cBhvr>
                                    </p:animEffect>
                                  </p:childTnLst>
                                </p:cTn>
                              </p:par>
                              <p:par>
                                <p:cTn id="60" presetID="12" presetClass="entr" presetSubtype="2"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 calcmode="lin" valueType="num">
                                      <p:cBhvr additive="base">
                                        <p:cTn id="62" dur="500"/>
                                        <p:tgtEl>
                                          <p:spTgt spid="25"/>
                                        </p:tgtEl>
                                        <p:attrNameLst>
                                          <p:attrName>ppt_x</p:attrName>
                                        </p:attrNameLst>
                                      </p:cBhvr>
                                      <p:tavLst>
                                        <p:tav tm="0">
                                          <p:val>
                                            <p:strVal val="#ppt_x+#ppt_w*1.125000"/>
                                          </p:val>
                                        </p:tav>
                                        <p:tav tm="100000">
                                          <p:val>
                                            <p:strVal val="#ppt_x"/>
                                          </p:val>
                                        </p:tav>
                                      </p:tavLst>
                                    </p:anim>
                                    <p:animEffect transition="in" filter="wipe(left)">
                                      <p:cBhvr>
                                        <p:cTn id="63" dur="500"/>
                                        <p:tgtEl>
                                          <p:spTgt spid="25"/>
                                        </p:tgtEl>
                                      </p:cBhvr>
                                    </p:animEffect>
                                  </p:childTnLst>
                                </p:cTn>
                              </p:par>
                              <p:par>
                                <p:cTn id="64" presetID="12" presetClass="entr" presetSubtype="2" fill="hold" grpId="0" nodeType="withEffect">
                                  <p:stCondLst>
                                    <p:cond delay="0"/>
                                  </p:stCondLst>
                                  <p:childTnLst>
                                    <p:set>
                                      <p:cBhvr>
                                        <p:cTn id="65" dur="1" fill="hold">
                                          <p:stCondLst>
                                            <p:cond delay="0"/>
                                          </p:stCondLst>
                                        </p:cTn>
                                        <p:tgtEl>
                                          <p:spTgt spid="26"/>
                                        </p:tgtEl>
                                        <p:attrNameLst>
                                          <p:attrName>style.visibility</p:attrName>
                                        </p:attrNameLst>
                                      </p:cBhvr>
                                      <p:to>
                                        <p:strVal val="visible"/>
                                      </p:to>
                                    </p:set>
                                    <p:anim calcmode="lin" valueType="num">
                                      <p:cBhvr additive="base">
                                        <p:cTn id="66" dur="500"/>
                                        <p:tgtEl>
                                          <p:spTgt spid="26"/>
                                        </p:tgtEl>
                                        <p:attrNameLst>
                                          <p:attrName>ppt_x</p:attrName>
                                        </p:attrNameLst>
                                      </p:cBhvr>
                                      <p:tavLst>
                                        <p:tav tm="0">
                                          <p:val>
                                            <p:strVal val="#ppt_x+#ppt_w*1.125000"/>
                                          </p:val>
                                        </p:tav>
                                        <p:tav tm="100000">
                                          <p:val>
                                            <p:strVal val="#ppt_x"/>
                                          </p:val>
                                        </p:tav>
                                      </p:tavLst>
                                    </p:anim>
                                    <p:animEffect transition="in" filter="wipe(left)">
                                      <p:cBhvr>
                                        <p:cTn id="67" dur="500"/>
                                        <p:tgtEl>
                                          <p:spTgt spid="26"/>
                                        </p:tgtEl>
                                      </p:cBhvr>
                                    </p:animEffect>
                                  </p:childTnLst>
                                </p:cTn>
                              </p:par>
                              <p:par>
                                <p:cTn id="68" presetID="12" presetClass="entr" presetSubtype="8" fill="hold" grpId="0" nodeType="withEffect">
                                  <p:stCondLst>
                                    <p:cond delay="0"/>
                                  </p:stCondLst>
                                  <p:childTnLst>
                                    <p:set>
                                      <p:cBhvr>
                                        <p:cTn id="69" dur="1" fill="hold">
                                          <p:stCondLst>
                                            <p:cond delay="0"/>
                                          </p:stCondLst>
                                        </p:cTn>
                                        <p:tgtEl>
                                          <p:spTgt spid="28"/>
                                        </p:tgtEl>
                                        <p:attrNameLst>
                                          <p:attrName>style.visibility</p:attrName>
                                        </p:attrNameLst>
                                      </p:cBhvr>
                                      <p:to>
                                        <p:strVal val="visible"/>
                                      </p:to>
                                    </p:set>
                                    <p:anim calcmode="lin" valueType="num">
                                      <p:cBhvr additive="base">
                                        <p:cTn id="70" dur="500"/>
                                        <p:tgtEl>
                                          <p:spTgt spid="28"/>
                                        </p:tgtEl>
                                        <p:attrNameLst>
                                          <p:attrName>ppt_x</p:attrName>
                                        </p:attrNameLst>
                                      </p:cBhvr>
                                      <p:tavLst>
                                        <p:tav tm="0">
                                          <p:val>
                                            <p:strVal val="#ppt_x-#ppt_w*1.125000"/>
                                          </p:val>
                                        </p:tav>
                                        <p:tav tm="100000">
                                          <p:val>
                                            <p:strVal val="#ppt_x"/>
                                          </p:val>
                                        </p:tav>
                                      </p:tavLst>
                                    </p:anim>
                                    <p:animEffect transition="in" filter="wipe(right)">
                                      <p:cBhvr>
                                        <p:cTn id="71" dur="500"/>
                                        <p:tgtEl>
                                          <p:spTgt spid="28"/>
                                        </p:tgtEl>
                                      </p:cBhvr>
                                    </p:animEffect>
                                  </p:childTnLst>
                                </p:cTn>
                              </p:par>
                              <p:par>
                                <p:cTn id="72" presetID="12" presetClass="entr" presetSubtype="8" fill="hold" grpId="0" nodeType="with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additive="base">
                                        <p:cTn id="74" dur="500"/>
                                        <p:tgtEl>
                                          <p:spTgt spid="30"/>
                                        </p:tgtEl>
                                        <p:attrNameLst>
                                          <p:attrName>ppt_x</p:attrName>
                                        </p:attrNameLst>
                                      </p:cBhvr>
                                      <p:tavLst>
                                        <p:tav tm="0">
                                          <p:val>
                                            <p:strVal val="#ppt_x-#ppt_w*1.125000"/>
                                          </p:val>
                                        </p:tav>
                                        <p:tav tm="100000">
                                          <p:val>
                                            <p:strVal val="#ppt_x"/>
                                          </p:val>
                                        </p:tav>
                                      </p:tavLst>
                                    </p:anim>
                                    <p:animEffect transition="in" filter="wipe(right)">
                                      <p:cBhvr>
                                        <p:cTn id="75" dur="500"/>
                                        <p:tgtEl>
                                          <p:spTgt spid="30"/>
                                        </p:tgtEl>
                                      </p:cBhvr>
                                    </p:animEffect>
                                  </p:childTnLst>
                                </p:cTn>
                              </p:par>
                              <p:par>
                                <p:cTn id="76" presetID="12" presetClass="entr" presetSubtype="2" fill="hold" grpId="0" nodeType="withEffect">
                                  <p:stCondLst>
                                    <p:cond delay="0"/>
                                  </p:stCondLst>
                                  <p:childTnLst>
                                    <p:set>
                                      <p:cBhvr>
                                        <p:cTn id="77" dur="1" fill="hold">
                                          <p:stCondLst>
                                            <p:cond delay="0"/>
                                          </p:stCondLst>
                                        </p:cTn>
                                        <p:tgtEl>
                                          <p:spTgt spid="29"/>
                                        </p:tgtEl>
                                        <p:attrNameLst>
                                          <p:attrName>style.visibility</p:attrName>
                                        </p:attrNameLst>
                                      </p:cBhvr>
                                      <p:to>
                                        <p:strVal val="visible"/>
                                      </p:to>
                                    </p:set>
                                    <p:anim calcmode="lin" valueType="num">
                                      <p:cBhvr additive="base">
                                        <p:cTn id="78" dur="500"/>
                                        <p:tgtEl>
                                          <p:spTgt spid="29"/>
                                        </p:tgtEl>
                                        <p:attrNameLst>
                                          <p:attrName>ppt_x</p:attrName>
                                        </p:attrNameLst>
                                      </p:cBhvr>
                                      <p:tavLst>
                                        <p:tav tm="0">
                                          <p:val>
                                            <p:strVal val="#ppt_x+#ppt_w*1.125000"/>
                                          </p:val>
                                        </p:tav>
                                        <p:tav tm="100000">
                                          <p:val>
                                            <p:strVal val="#ppt_x"/>
                                          </p:val>
                                        </p:tav>
                                      </p:tavLst>
                                    </p:anim>
                                    <p:animEffect transition="in" filter="wipe(left)">
                                      <p:cBhvr>
                                        <p:cTn id="7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24" grpId="0" animBg="1"/>
      <p:bldP spid="25" grpId="0" animBg="1"/>
      <p:bldP spid="26" grpId="0" animBg="1"/>
      <p:bldP spid="27" grpId="0" animBg="1"/>
      <p:bldP spid="28" grpId="0" animBg="1"/>
      <p:bldP spid="29" grpId="0" animBg="1"/>
      <p:bldP spid="30" grpId="0" animBg="1"/>
      <p:bldP spid="3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1520" y="1196752"/>
            <a:ext cx="8640960" cy="5256584"/>
          </a:xfrm>
          <a:prstGeom prst="roundRect">
            <a:avLst>
              <a:gd name="adj" fmla="val 11421"/>
            </a:avLst>
          </a:prstGeom>
          <a:solidFill>
            <a:srgbClr val="008000">
              <a:alpha val="30000"/>
            </a:srgbClr>
          </a:solidFill>
          <a:ln>
            <a:solidFill>
              <a:srgbClr val="FFFF00"/>
            </a:solidFill>
          </a:ln>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201961" y="2269321"/>
            <a:ext cx="8740079" cy="1015663"/>
          </a:xfrm>
          <a:prstGeom prst="rect">
            <a:avLst/>
          </a:prstGeom>
          <a:noFill/>
          <a:scene3d>
            <a:camera prst="orthographicFront"/>
            <a:lightRig rig="threePt" dir="t"/>
          </a:scene3d>
          <a:sp3d>
            <a:bevelT/>
          </a:sp3d>
        </p:spPr>
        <p:txBody>
          <a:bodyPr wrap="square" rtlCol="0">
            <a:spAutoFit/>
          </a:bodyPr>
          <a:lstStyle/>
          <a:p>
            <a:pPr marL="285750" indent="-285750" algn="just">
              <a:buClr>
                <a:srgbClr val="0000FF"/>
              </a:buClr>
              <a:buFont typeface="Wingdings" pitchFamily="2" charset="2"/>
              <a:buChar char="Ø"/>
            </a:pPr>
            <a:r>
              <a:rPr lang="en-US" sz="2000" dirty="0" smtClean="0">
                <a:solidFill>
                  <a:srgbClr val="FFFF00"/>
                </a:solidFill>
                <a:latin typeface="Tahoma" pitchFamily="34" charset="0"/>
                <a:ea typeface="Tahoma" pitchFamily="34" charset="0"/>
                <a:cs typeface="Tahoma" pitchFamily="34" charset="0"/>
              </a:rPr>
              <a:t>Therefor </a:t>
            </a:r>
            <a:r>
              <a:rPr lang="en-US" sz="2000" dirty="0">
                <a:solidFill>
                  <a:srgbClr val="FFFF00"/>
                </a:solidFill>
                <a:latin typeface="Tahoma" pitchFamily="34" charset="0"/>
                <a:ea typeface="Tahoma" pitchFamily="34" charset="0"/>
                <a:cs typeface="Tahoma" pitchFamily="34" charset="0"/>
              </a:rPr>
              <a:t>the </a:t>
            </a:r>
            <a:r>
              <a:rPr lang="en-US" sz="2000" dirty="0">
                <a:solidFill>
                  <a:srgbClr val="FA06D7"/>
                </a:solidFill>
                <a:latin typeface="Tahoma" pitchFamily="34" charset="0"/>
                <a:ea typeface="Tahoma" pitchFamily="34" charset="0"/>
                <a:cs typeface="Tahoma" pitchFamily="34" charset="0"/>
              </a:rPr>
              <a:t>peaks</a:t>
            </a:r>
            <a:r>
              <a:rPr lang="en-US" sz="2000" dirty="0">
                <a:solidFill>
                  <a:srgbClr val="FFFF00"/>
                </a:solidFill>
                <a:latin typeface="Tahoma" pitchFamily="34" charset="0"/>
                <a:ea typeface="Tahoma" pitchFamily="34" charset="0"/>
                <a:cs typeface="Tahoma" pitchFamily="34" charset="0"/>
              </a:rPr>
              <a:t> detected in CMIF plot indicate the existence of </a:t>
            </a:r>
            <a:r>
              <a:rPr lang="en-US" sz="2000" dirty="0">
                <a:solidFill>
                  <a:srgbClr val="FA06D7"/>
                </a:solidFill>
                <a:latin typeface="Tahoma" pitchFamily="34" charset="0"/>
                <a:ea typeface="Tahoma" pitchFamily="34" charset="0"/>
                <a:cs typeface="Tahoma" pitchFamily="34" charset="0"/>
              </a:rPr>
              <a:t>modes</a:t>
            </a:r>
            <a:r>
              <a:rPr lang="en-US" sz="2000" dirty="0">
                <a:solidFill>
                  <a:srgbClr val="FFFF00"/>
                </a:solidFill>
                <a:latin typeface="Tahoma" pitchFamily="34" charset="0"/>
                <a:ea typeface="Tahoma" pitchFamily="34" charset="0"/>
                <a:cs typeface="Tahoma" pitchFamily="34" charset="0"/>
              </a:rPr>
              <a:t>, and the located frequencies give the corresponding </a:t>
            </a:r>
            <a:r>
              <a:rPr lang="en-US" sz="2000" dirty="0">
                <a:solidFill>
                  <a:srgbClr val="FA06D7"/>
                </a:solidFill>
                <a:latin typeface="Tahoma" pitchFamily="34" charset="0"/>
                <a:ea typeface="Tahoma" pitchFamily="34" charset="0"/>
                <a:cs typeface="Tahoma" pitchFamily="34" charset="0"/>
              </a:rPr>
              <a:t>damped</a:t>
            </a:r>
            <a:r>
              <a:rPr lang="en-US" sz="2000" dirty="0">
                <a:solidFill>
                  <a:srgbClr val="C00000"/>
                </a:solidFill>
                <a:latin typeface="Tahoma" pitchFamily="34" charset="0"/>
                <a:ea typeface="Tahoma" pitchFamily="34" charset="0"/>
                <a:cs typeface="Tahoma" pitchFamily="34" charset="0"/>
              </a:rPr>
              <a:t> </a:t>
            </a:r>
            <a:r>
              <a:rPr lang="en-US" sz="2000" dirty="0">
                <a:solidFill>
                  <a:srgbClr val="FA06D7"/>
                </a:solidFill>
                <a:latin typeface="Tahoma" pitchFamily="34" charset="0"/>
                <a:ea typeface="Tahoma" pitchFamily="34" charset="0"/>
                <a:cs typeface="Tahoma" pitchFamily="34" charset="0"/>
              </a:rPr>
              <a:t>natural </a:t>
            </a:r>
            <a:r>
              <a:rPr lang="en-US" sz="2000" dirty="0" smtClean="0">
                <a:solidFill>
                  <a:srgbClr val="FA06D7"/>
                </a:solidFill>
                <a:latin typeface="Tahoma" pitchFamily="34" charset="0"/>
                <a:ea typeface="Tahoma" pitchFamily="34" charset="0"/>
                <a:cs typeface="Tahoma" pitchFamily="34" charset="0"/>
              </a:rPr>
              <a:t>frequencies</a:t>
            </a:r>
            <a:r>
              <a:rPr lang="en-US" sz="2000" dirty="0" smtClean="0">
                <a:solidFill>
                  <a:srgbClr val="FFFF00"/>
                </a:solidFill>
                <a:latin typeface="Tahoma" pitchFamily="34" charset="0"/>
                <a:ea typeface="Tahoma" pitchFamily="34" charset="0"/>
                <a:cs typeface="Tahoma" pitchFamily="34" charset="0"/>
              </a:rPr>
              <a:t>. </a:t>
            </a:r>
          </a:p>
        </p:txBody>
      </p:sp>
      <p:sp>
        <p:nvSpPr>
          <p:cNvPr id="6" name="Rounded Rectangle 5"/>
          <p:cNvSpPr/>
          <p:nvPr/>
        </p:nvSpPr>
        <p:spPr>
          <a:xfrm>
            <a:off x="1475656" y="304800"/>
            <a:ext cx="6048672" cy="457200"/>
          </a:xfrm>
          <a:prstGeom prst="roundRect">
            <a:avLst/>
          </a:prstGeom>
          <a:solidFill>
            <a:srgbClr val="FFC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latin typeface="Arial Black" pitchFamily="34" charset="0"/>
              </a:rPr>
              <a:t>C</a:t>
            </a:r>
            <a:r>
              <a:rPr lang="en-US" sz="2800" b="1" dirty="0" smtClean="0">
                <a:solidFill>
                  <a:schemeClr val="accent5">
                    <a:lumMod val="75000"/>
                  </a:schemeClr>
                </a:solidFill>
                <a:latin typeface="Arial Black" pitchFamily="34" charset="0"/>
              </a:rPr>
              <a:t>MIF </a:t>
            </a:r>
            <a:r>
              <a:rPr lang="en-US" sz="2800" b="1" dirty="0" smtClean="0">
                <a:solidFill>
                  <a:srgbClr val="008000"/>
                </a:solidFill>
                <a:latin typeface="Arial Black" pitchFamily="34" charset="0"/>
              </a:rPr>
              <a:t>&amp;</a:t>
            </a:r>
            <a:r>
              <a:rPr lang="en-US" sz="2800" b="1" dirty="0" smtClean="0">
                <a:solidFill>
                  <a:schemeClr val="accent5">
                    <a:lumMod val="75000"/>
                  </a:schemeClr>
                </a:solidFill>
                <a:latin typeface="Arial Black" pitchFamily="34" charset="0"/>
              </a:rPr>
              <a:t> </a:t>
            </a:r>
            <a:r>
              <a:rPr lang="en-US" sz="2800" b="1" dirty="0" err="1" smtClean="0">
                <a:solidFill>
                  <a:srgbClr val="FF0000"/>
                </a:solidFill>
                <a:latin typeface="Arial Black" pitchFamily="34" charset="0"/>
              </a:rPr>
              <a:t>Im</a:t>
            </a:r>
            <a:r>
              <a:rPr lang="en-US" sz="2800" b="1" dirty="0" err="1" smtClean="0">
                <a:solidFill>
                  <a:schemeClr val="accent5">
                    <a:lumMod val="75000"/>
                  </a:schemeClr>
                </a:solidFill>
                <a:latin typeface="Arial Black" pitchFamily="34" charset="0"/>
              </a:rPr>
              <a:t>MIF</a:t>
            </a:r>
            <a:r>
              <a:rPr lang="en-US" sz="2800" b="1" dirty="0" smtClean="0">
                <a:solidFill>
                  <a:schemeClr val="accent5">
                    <a:lumMod val="75000"/>
                  </a:schemeClr>
                </a:solidFill>
                <a:latin typeface="Arial Black" pitchFamily="34" charset="0"/>
              </a:rPr>
              <a:t> </a:t>
            </a:r>
            <a:r>
              <a:rPr lang="en-US" sz="2800" b="1" dirty="0" smtClean="0">
                <a:solidFill>
                  <a:srgbClr val="008000"/>
                </a:solidFill>
                <a:latin typeface="Arial Black" pitchFamily="34" charset="0"/>
              </a:rPr>
              <a:t>&amp;</a:t>
            </a:r>
            <a:r>
              <a:rPr lang="en-US" sz="2800" b="1" dirty="0" smtClean="0">
                <a:solidFill>
                  <a:schemeClr val="accent5">
                    <a:lumMod val="75000"/>
                  </a:schemeClr>
                </a:solidFill>
                <a:latin typeface="Arial Black" pitchFamily="34" charset="0"/>
              </a:rPr>
              <a:t> </a:t>
            </a:r>
            <a:r>
              <a:rPr lang="en-US" sz="2800" b="1" dirty="0" err="1" smtClean="0">
                <a:solidFill>
                  <a:srgbClr val="FF0000"/>
                </a:solidFill>
                <a:latin typeface="Arial Black" pitchFamily="34" charset="0"/>
              </a:rPr>
              <a:t>Co</a:t>
            </a:r>
            <a:r>
              <a:rPr lang="en-US" sz="2800" b="1" dirty="0" err="1" smtClean="0">
                <a:solidFill>
                  <a:schemeClr val="accent5">
                    <a:lumMod val="75000"/>
                  </a:schemeClr>
                </a:solidFill>
                <a:latin typeface="Arial Black" pitchFamily="34" charset="0"/>
              </a:rPr>
              <a:t>MIF</a:t>
            </a:r>
            <a:endParaRPr lang="en-US" sz="2800" b="1" dirty="0">
              <a:solidFill>
                <a:schemeClr val="accent5">
                  <a:lumMod val="75000"/>
                </a:schemeClr>
              </a:solidFill>
              <a:latin typeface="Arial Black" pitchFamily="34" charset="0"/>
            </a:endParaRPr>
          </a:p>
        </p:txBody>
      </p:sp>
      <p:pic>
        <p:nvPicPr>
          <p:cNvPr id="7" name="Picture 6"/>
          <p:cNvPicPr>
            <a:picLocks noChangeAspect="1"/>
          </p:cNvPicPr>
          <p:nvPr/>
        </p:nvPicPr>
        <p:blipFill>
          <a:blip r:embed="rId3" cstate="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07504" y="44624"/>
            <a:ext cx="1143000" cy="1143000"/>
          </a:xfrm>
          <a:prstGeom prst="rect">
            <a:avLst/>
          </a:prstGeom>
        </p:spPr>
      </p:pic>
      <p:sp>
        <p:nvSpPr>
          <p:cNvPr id="24" name="Rounded Rectangle 23"/>
          <p:cNvSpPr/>
          <p:nvPr/>
        </p:nvSpPr>
        <p:spPr>
          <a:xfrm>
            <a:off x="2157450" y="1268760"/>
            <a:ext cx="4829100" cy="1019994"/>
          </a:xfrm>
          <a:prstGeom prst="roundRect">
            <a:avLst/>
          </a:prstGeom>
          <a:gradFill flip="none" rotWithShape="1">
            <a:gsLst>
              <a:gs pos="0">
                <a:schemeClr val="tx1">
                  <a:lumMod val="85000"/>
                </a:schemeClr>
              </a:gs>
              <a:gs pos="50000">
                <a:schemeClr val="tx1">
                  <a:shade val="67500"/>
                  <a:satMod val="115000"/>
                </a:schemeClr>
              </a:gs>
              <a:gs pos="100000">
                <a:schemeClr val="tx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aphicFrame>
        <p:nvGraphicFramePr>
          <p:cNvPr id="25" name="Object 24"/>
          <p:cNvGraphicFramePr>
            <a:graphicFrameLocks noChangeAspect="1"/>
          </p:cNvGraphicFramePr>
          <p:nvPr>
            <p:extLst>
              <p:ext uri="{D42A27DB-BD31-4B8C-83A1-F6EECF244321}">
                <p14:modId xmlns:p14="http://schemas.microsoft.com/office/powerpoint/2010/main" val="3378468538"/>
              </p:ext>
            </p:extLst>
          </p:nvPr>
        </p:nvGraphicFramePr>
        <p:xfrm>
          <a:off x="2418557" y="1286768"/>
          <a:ext cx="4306887" cy="1001713"/>
        </p:xfrm>
        <a:graphic>
          <a:graphicData uri="http://schemas.openxmlformats.org/presentationml/2006/ole">
            <mc:AlternateContent xmlns:mc="http://schemas.openxmlformats.org/markup-compatibility/2006">
              <mc:Choice xmlns:v="urn:schemas-microsoft-com:vml" Requires="v">
                <p:oleObj spid="_x0000_s7291" name="Equation" r:id="rId4" imgW="1612800" imgH="419040" progId="Equation.DSMT4">
                  <p:embed/>
                </p:oleObj>
              </mc:Choice>
              <mc:Fallback>
                <p:oleObj name="Equation" r:id="rId4" imgW="1612800" imgH="419040" progId="Equation.DSMT4">
                  <p:embed/>
                  <p:pic>
                    <p:nvPicPr>
                      <p:cNvPr id="0" name="Picture 1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8557" y="1286768"/>
                        <a:ext cx="4306887" cy="1001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192" name="Picture 2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59832" y="3048576"/>
            <a:ext cx="5625679" cy="3260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23529" y="3751872"/>
            <a:ext cx="2655240" cy="1477328"/>
          </a:xfrm>
          <a:prstGeom prst="rect">
            <a:avLst/>
          </a:prstGeom>
          <a:noFill/>
        </p:spPr>
        <p:txBody>
          <a:bodyPr wrap="square" rtlCol="0">
            <a:spAutoFit/>
          </a:bodyPr>
          <a:lstStyle/>
          <a:p>
            <a:pPr marL="285750" indent="-285750" algn="just">
              <a:buClr>
                <a:srgbClr val="0000FF"/>
              </a:buClr>
              <a:buFont typeface="Wingdings" pitchFamily="2" charset="2"/>
              <a:buChar char="Ø"/>
            </a:pPr>
            <a:r>
              <a:rPr lang="en-US" dirty="0">
                <a:solidFill>
                  <a:srgbClr val="FFFF00"/>
                </a:solidFill>
                <a:latin typeface="Tahoma" pitchFamily="34" charset="0"/>
                <a:ea typeface="Tahoma" pitchFamily="34" charset="0"/>
                <a:cs typeface="Tahoma" pitchFamily="34" charset="0"/>
              </a:rPr>
              <a:t>Number </a:t>
            </a:r>
            <a:r>
              <a:rPr lang="en-US" dirty="0" smtClean="0">
                <a:solidFill>
                  <a:srgbClr val="FFFF00"/>
                </a:solidFill>
                <a:latin typeface="Tahoma" pitchFamily="34" charset="0"/>
                <a:ea typeface="Tahoma" pitchFamily="34" charset="0"/>
                <a:cs typeface="Tahoma" pitchFamily="34" charset="0"/>
              </a:rPr>
              <a:t>of curves in MIF </a:t>
            </a:r>
            <a:r>
              <a:rPr lang="en-US" dirty="0">
                <a:solidFill>
                  <a:srgbClr val="FFFF00"/>
                </a:solidFill>
                <a:latin typeface="Tahoma" pitchFamily="34" charset="0"/>
                <a:ea typeface="Tahoma" pitchFamily="34" charset="0"/>
                <a:cs typeface="Tahoma" pitchFamily="34" charset="0"/>
              </a:rPr>
              <a:t>is equals the </a:t>
            </a:r>
            <a:r>
              <a:rPr lang="en-US" dirty="0" smtClean="0">
                <a:solidFill>
                  <a:srgbClr val="FFFF00"/>
                </a:solidFill>
                <a:latin typeface="Tahoma" pitchFamily="34" charset="0"/>
                <a:ea typeface="Tahoma" pitchFamily="34" charset="0"/>
                <a:cs typeface="Tahoma" pitchFamily="34" charset="0"/>
              </a:rPr>
              <a:t>number </a:t>
            </a:r>
            <a:r>
              <a:rPr lang="en-US" dirty="0">
                <a:solidFill>
                  <a:srgbClr val="FFFF00"/>
                </a:solidFill>
                <a:latin typeface="Tahoma" pitchFamily="34" charset="0"/>
                <a:ea typeface="Tahoma" pitchFamily="34" charset="0"/>
                <a:cs typeface="Tahoma" pitchFamily="34" charset="0"/>
              </a:rPr>
              <a:t>of </a:t>
            </a:r>
            <a:r>
              <a:rPr lang="en-US" dirty="0" smtClean="0">
                <a:solidFill>
                  <a:srgbClr val="FFFF00"/>
                </a:solidFill>
                <a:latin typeface="Tahoma" pitchFamily="34" charset="0"/>
                <a:ea typeface="Tahoma" pitchFamily="34" charset="0"/>
                <a:cs typeface="Tahoma" pitchFamily="34" charset="0"/>
              </a:rPr>
              <a:t>excitation </a:t>
            </a:r>
            <a:r>
              <a:rPr lang="en-US" dirty="0">
                <a:solidFill>
                  <a:srgbClr val="FFFF00"/>
                </a:solidFill>
                <a:latin typeface="Tahoma" pitchFamily="34" charset="0"/>
                <a:ea typeface="Tahoma" pitchFamily="34" charset="0"/>
                <a:cs typeface="Tahoma" pitchFamily="34" charset="0"/>
              </a:rPr>
              <a:t>points. </a:t>
            </a:r>
          </a:p>
          <a:p>
            <a:endParaRPr lang="en-US" dirty="0"/>
          </a:p>
        </p:txBody>
      </p:sp>
    </p:spTree>
    <p:extLst>
      <p:ext uri="{BB962C8B-B14F-4D97-AF65-F5344CB8AC3E}">
        <p14:creationId xmlns:p14="http://schemas.microsoft.com/office/powerpoint/2010/main" val="1732762724"/>
      </p:ext>
    </p:extLst>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down)">
                                      <p:cBhvr>
                                        <p:cTn id="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1520" y="1196752"/>
            <a:ext cx="8640960" cy="5256584"/>
          </a:xfrm>
          <a:prstGeom prst="roundRect">
            <a:avLst>
              <a:gd name="adj" fmla="val 11421"/>
            </a:avLst>
          </a:prstGeom>
          <a:solidFill>
            <a:srgbClr val="008000">
              <a:alpha val="30000"/>
            </a:srgbClr>
          </a:solidFill>
          <a:ln>
            <a:solidFill>
              <a:srgbClr val="FFFF00"/>
            </a:solidFill>
          </a:ln>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79512" y="1416833"/>
            <a:ext cx="8740079" cy="2246769"/>
          </a:xfrm>
          <a:prstGeom prst="rect">
            <a:avLst/>
          </a:prstGeom>
          <a:noFill/>
          <a:scene3d>
            <a:camera prst="orthographicFront"/>
            <a:lightRig rig="threePt" dir="t"/>
          </a:scene3d>
          <a:sp3d>
            <a:bevelT/>
          </a:sp3d>
        </p:spPr>
        <p:txBody>
          <a:bodyPr wrap="square" rtlCol="0">
            <a:spAutoFit/>
          </a:bodyPr>
          <a:lstStyle/>
          <a:p>
            <a:pPr marL="285750" indent="-285750" algn="just">
              <a:buClr>
                <a:srgbClr val="0000FF"/>
              </a:buClr>
              <a:buFont typeface="Wingdings" pitchFamily="2" charset="2"/>
              <a:buChar char="Ø"/>
            </a:pPr>
            <a:r>
              <a:rPr lang="en-US" sz="2000" dirty="0" smtClean="0">
                <a:solidFill>
                  <a:srgbClr val="FFFF00"/>
                </a:solidFill>
                <a:latin typeface="Tahoma" pitchFamily="34" charset="0"/>
                <a:ea typeface="Tahoma" pitchFamily="34" charset="0"/>
                <a:cs typeface="Tahoma" pitchFamily="34" charset="0"/>
              </a:rPr>
              <a:t>If </a:t>
            </a:r>
            <a:r>
              <a:rPr lang="en-US" sz="2000" dirty="0">
                <a:solidFill>
                  <a:srgbClr val="FA06D7"/>
                </a:solidFill>
                <a:latin typeface="Tahoma" pitchFamily="34" charset="0"/>
                <a:ea typeface="Tahoma" pitchFamily="34" charset="0"/>
                <a:cs typeface="Tahoma" pitchFamily="34" charset="0"/>
              </a:rPr>
              <a:t>different modes</a:t>
            </a:r>
            <a:r>
              <a:rPr lang="en-US" sz="2000" dirty="0">
                <a:solidFill>
                  <a:srgbClr val="C00000"/>
                </a:solidFill>
                <a:latin typeface="Tahoma" pitchFamily="34" charset="0"/>
                <a:ea typeface="Tahoma" pitchFamily="34" charset="0"/>
                <a:cs typeface="Tahoma" pitchFamily="34" charset="0"/>
              </a:rPr>
              <a:t> </a:t>
            </a:r>
            <a:r>
              <a:rPr lang="en-US" sz="2000" dirty="0">
                <a:solidFill>
                  <a:srgbClr val="FFFF00"/>
                </a:solidFill>
                <a:latin typeface="Tahoma" pitchFamily="34" charset="0"/>
                <a:ea typeface="Tahoma" pitchFamily="34" charset="0"/>
                <a:cs typeface="Tahoma" pitchFamily="34" charset="0"/>
              </a:rPr>
              <a:t>are compared, the stronger the </a:t>
            </a:r>
            <a:r>
              <a:rPr lang="en-US" sz="2000" dirty="0">
                <a:solidFill>
                  <a:srgbClr val="FA06D7"/>
                </a:solidFill>
                <a:latin typeface="Tahoma" pitchFamily="34" charset="0"/>
                <a:ea typeface="Tahoma" pitchFamily="34" charset="0"/>
                <a:cs typeface="Tahoma" pitchFamily="34" charset="0"/>
              </a:rPr>
              <a:t>mode contribution</a:t>
            </a:r>
            <a:r>
              <a:rPr lang="en-US" sz="2000" dirty="0">
                <a:solidFill>
                  <a:srgbClr val="FFFF00"/>
                </a:solidFill>
                <a:latin typeface="Tahoma" pitchFamily="34" charset="0"/>
                <a:ea typeface="Tahoma" pitchFamily="34" charset="0"/>
                <a:cs typeface="Tahoma" pitchFamily="34" charset="0"/>
              </a:rPr>
              <a:t>, the larger the </a:t>
            </a:r>
            <a:r>
              <a:rPr lang="en-US" sz="2000" dirty="0">
                <a:solidFill>
                  <a:srgbClr val="FA06D7"/>
                </a:solidFill>
                <a:latin typeface="Tahoma" pitchFamily="34" charset="0"/>
                <a:ea typeface="Tahoma" pitchFamily="34" charset="0"/>
                <a:cs typeface="Tahoma" pitchFamily="34" charset="0"/>
              </a:rPr>
              <a:t>singular value </a:t>
            </a:r>
            <a:r>
              <a:rPr lang="en-US" sz="2000" dirty="0">
                <a:solidFill>
                  <a:srgbClr val="FFFF00"/>
                </a:solidFill>
                <a:latin typeface="Tahoma" pitchFamily="34" charset="0"/>
                <a:ea typeface="Tahoma" pitchFamily="34" charset="0"/>
                <a:cs typeface="Tahoma" pitchFamily="34" charset="0"/>
              </a:rPr>
              <a:t>will </a:t>
            </a:r>
            <a:r>
              <a:rPr lang="en-US" sz="2000" dirty="0" smtClean="0">
                <a:solidFill>
                  <a:srgbClr val="FFFF00"/>
                </a:solidFill>
                <a:latin typeface="Tahoma" pitchFamily="34" charset="0"/>
                <a:ea typeface="Tahoma" pitchFamily="34" charset="0"/>
                <a:cs typeface="Tahoma" pitchFamily="34" charset="0"/>
              </a:rPr>
              <a:t>be (In other words the magnitude of the eigenvalue  indicates the relative magnitude of the mode, </a:t>
            </a:r>
            <a:r>
              <a:rPr lang="en-US" sz="2000" dirty="0" smtClean="0">
                <a:solidFill>
                  <a:srgbClr val="FA06D7"/>
                </a:solidFill>
                <a:latin typeface="Tahoma" pitchFamily="34" charset="0"/>
                <a:ea typeface="Tahoma" pitchFamily="34" charset="0"/>
                <a:cs typeface="Tahoma" pitchFamily="34" charset="0"/>
              </a:rPr>
              <a:t>residue over damping factor</a:t>
            </a:r>
            <a:r>
              <a:rPr lang="en-US" sz="2000" dirty="0">
                <a:solidFill>
                  <a:srgbClr val="FFFF00"/>
                </a:solidFill>
                <a:latin typeface="Tahoma" pitchFamily="34" charset="0"/>
                <a:ea typeface="Tahoma" pitchFamily="34" charset="0"/>
                <a:cs typeface="Tahoma" pitchFamily="34" charset="0"/>
              </a:rPr>
              <a:t>).</a:t>
            </a:r>
          </a:p>
          <a:p>
            <a:pPr marL="285750" indent="-285750" algn="just">
              <a:buClr>
                <a:srgbClr val="0000FF"/>
              </a:buClr>
              <a:buFont typeface="Wingdings" pitchFamily="2" charset="2"/>
              <a:buChar char="Ø"/>
            </a:pPr>
            <a:endParaRPr lang="en-US" sz="2000" dirty="0">
              <a:solidFill>
                <a:srgbClr val="FFFF00"/>
              </a:solidFill>
              <a:latin typeface="Tahoma" pitchFamily="34" charset="0"/>
              <a:ea typeface="Tahoma" pitchFamily="34" charset="0"/>
              <a:cs typeface="Tahoma" pitchFamily="34" charset="0"/>
            </a:endParaRPr>
          </a:p>
          <a:p>
            <a:pPr marL="285750" indent="-285750" algn="just">
              <a:buClr>
                <a:srgbClr val="0000FF"/>
              </a:buClr>
              <a:buFont typeface="Wingdings" pitchFamily="2" charset="2"/>
              <a:buChar char="Ø"/>
            </a:pPr>
            <a:r>
              <a:rPr lang="en-US" sz="2000" dirty="0" smtClean="0">
                <a:solidFill>
                  <a:srgbClr val="FA06D7"/>
                </a:solidFill>
                <a:latin typeface="Tahoma" pitchFamily="34" charset="0"/>
                <a:ea typeface="Tahoma" pitchFamily="34" charset="0"/>
                <a:cs typeface="Tahoma" pitchFamily="34" charset="0"/>
              </a:rPr>
              <a:t>Frequency resolution</a:t>
            </a:r>
            <a:r>
              <a:rPr lang="en-US" sz="2000" dirty="0">
                <a:solidFill>
                  <a:srgbClr val="FFFF00"/>
                </a:solidFill>
                <a:latin typeface="Tahoma" pitchFamily="34" charset="0"/>
                <a:ea typeface="Tahoma" pitchFamily="34" charset="0"/>
                <a:cs typeface="Tahoma" pitchFamily="34" charset="0"/>
              </a:rPr>
              <a:t> </a:t>
            </a:r>
            <a:r>
              <a:rPr lang="en-US" sz="2000" dirty="0" smtClean="0">
                <a:solidFill>
                  <a:srgbClr val="FFFF00"/>
                </a:solidFill>
                <a:latin typeface="Tahoma" pitchFamily="34" charset="0"/>
                <a:ea typeface="Tahoma" pitchFamily="34" charset="0"/>
                <a:cs typeface="Tahoma" pitchFamily="34" charset="0"/>
              </a:rPr>
              <a:t>plays an important rule…</a:t>
            </a:r>
          </a:p>
          <a:p>
            <a:pPr marL="285750" indent="-285750" algn="just">
              <a:buClr>
                <a:srgbClr val="0000FF"/>
              </a:buClr>
              <a:buFont typeface="Wingdings" pitchFamily="2" charset="2"/>
              <a:buChar char="Ø"/>
            </a:pPr>
            <a:r>
              <a:rPr lang="en-US" sz="2000" dirty="0" smtClean="0">
                <a:solidFill>
                  <a:srgbClr val="FFFF00"/>
                </a:solidFill>
                <a:latin typeface="Tahoma" pitchFamily="34" charset="0"/>
                <a:ea typeface="Tahoma" pitchFamily="34" charset="0"/>
                <a:cs typeface="Tahoma" pitchFamily="34" charset="0"/>
              </a:rPr>
              <a:t>Case of </a:t>
            </a:r>
            <a:r>
              <a:rPr lang="en-US" sz="2000" b="1" dirty="0" smtClean="0">
                <a:solidFill>
                  <a:srgbClr val="FA06D7"/>
                </a:solidFill>
                <a:latin typeface="Tahoma" pitchFamily="34" charset="0"/>
                <a:ea typeface="Tahoma" pitchFamily="34" charset="0"/>
                <a:cs typeface="Tahoma" pitchFamily="34" charset="0"/>
              </a:rPr>
              <a:t>Repeated mode </a:t>
            </a:r>
          </a:p>
        </p:txBody>
      </p:sp>
      <p:sp>
        <p:nvSpPr>
          <p:cNvPr id="6" name="Rounded Rectangle 5"/>
          <p:cNvSpPr/>
          <p:nvPr/>
        </p:nvSpPr>
        <p:spPr>
          <a:xfrm>
            <a:off x="1475656" y="304800"/>
            <a:ext cx="6048672" cy="457200"/>
          </a:xfrm>
          <a:prstGeom prst="roundRect">
            <a:avLst/>
          </a:prstGeom>
          <a:solidFill>
            <a:srgbClr val="FFC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latin typeface="Arial Black" pitchFamily="34" charset="0"/>
              </a:rPr>
              <a:t>C</a:t>
            </a:r>
            <a:r>
              <a:rPr lang="en-US" sz="2800" b="1" dirty="0" smtClean="0">
                <a:solidFill>
                  <a:schemeClr val="accent5">
                    <a:lumMod val="75000"/>
                  </a:schemeClr>
                </a:solidFill>
                <a:latin typeface="Arial Black" pitchFamily="34" charset="0"/>
              </a:rPr>
              <a:t>MIF </a:t>
            </a:r>
            <a:r>
              <a:rPr lang="en-US" sz="2800" b="1" dirty="0" smtClean="0">
                <a:solidFill>
                  <a:srgbClr val="008000"/>
                </a:solidFill>
                <a:latin typeface="Arial Black" pitchFamily="34" charset="0"/>
              </a:rPr>
              <a:t>&amp;</a:t>
            </a:r>
            <a:r>
              <a:rPr lang="en-US" sz="2800" b="1" dirty="0" smtClean="0">
                <a:solidFill>
                  <a:schemeClr val="accent5">
                    <a:lumMod val="75000"/>
                  </a:schemeClr>
                </a:solidFill>
                <a:latin typeface="Arial Black" pitchFamily="34" charset="0"/>
              </a:rPr>
              <a:t> </a:t>
            </a:r>
            <a:r>
              <a:rPr lang="en-US" sz="2800" b="1" dirty="0" err="1" smtClean="0">
                <a:solidFill>
                  <a:srgbClr val="FF0000"/>
                </a:solidFill>
                <a:latin typeface="Arial Black" pitchFamily="34" charset="0"/>
              </a:rPr>
              <a:t>Im</a:t>
            </a:r>
            <a:r>
              <a:rPr lang="en-US" sz="2800" b="1" dirty="0" err="1" smtClean="0">
                <a:solidFill>
                  <a:schemeClr val="accent5">
                    <a:lumMod val="75000"/>
                  </a:schemeClr>
                </a:solidFill>
                <a:latin typeface="Arial Black" pitchFamily="34" charset="0"/>
              </a:rPr>
              <a:t>MIF</a:t>
            </a:r>
            <a:r>
              <a:rPr lang="en-US" sz="2800" b="1" dirty="0" smtClean="0">
                <a:solidFill>
                  <a:schemeClr val="accent5">
                    <a:lumMod val="75000"/>
                  </a:schemeClr>
                </a:solidFill>
                <a:latin typeface="Arial Black" pitchFamily="34" charset="0"/>
              </a:rPr>
              <a:t> </a:t>
            </a:r>
            <a:r>
              <a:rPr lang="en-US" sz="2800" b="1" dirty="0" smtClean="0">
                <a:solidFill>
                  <a:srgbClr val="008000"/>
                </a:solidFill>
                <a:latin typeface="Arial Black" pitchFamily="34" charset="0"/>
              </a:rPr>
              <a:t>&amp;</a:t>
            </a:r>
            <a:r>
              <a:rPr lang="en-US" sz="2800" b="1" dirty="0" smtClean="0">
                <a:solidFill>
                  <a:schemeClr val="accent5">
                    <a:lumMod val="75000"/>
                  </a:schemeClr>
                </a:solidFill>
                <a:latin typeface="Arial Black" pitchFamily="34" charset="0"/>
              </a:rPr>
              <a:t> </a:t>
            </a:r>
            <a:r>
              <a:rPr lang="en-US" sz="2800" b="1" dirty="0" err="1" smtClean="0">
                <a:solidFill>
                  <a:srgbClr val="FF0000"/>
                </a:solidFill>
                <a:latin typeface="Arial Black" pitchFamily="34" charset="0"/>
              </a:rPr>
              <a:t>Co</a:t>
            </a:r>
            <a:r>
              <a:rPr lang="en-US" sz="2800" b="1" dirty="0" err="1" smtClean="0">
                <a:solidFill>
                  <a:schemeClr val="accent5">
                    <a:lumMod val="75000"/>
                  </a:schemeClr>
                </a:solidFill>
                <a:latin typeface="Arial Black" pitchFamily="34" charset="0"/>
              </a:rPr>
              <a:t>MIF</a:t>
            </a:r>
            <a:endParaRPr lang="en-US" sz="2800" b="1" dirty="0">
              <a:solidFill>
                <a:schemeClr val="accent5">
                  <a:lumMod val="75000"/>
                </a:schemeClr>
              </a:solidFill>
              <a:latin typeface="Arial Black" pitchFamily="34" charset="0"/>
            </a:endParaRPr>
          </a:p>
        </p:txBody>
      </p:sp>
      <p:pic>
        <p:nvPicPr>
          <p:cNvPr id="7" name="Picture 6"/>
          <p:cNvPicPr>
            <a:picLocks noChangeAspect="1"/>
          </p:cNvPicPr>
          <p:nvPr/>
        </p:nvPicPr>
        <p:blipFill>
          <a:blip r:embed="rId2" cstate="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07504" y="44624"/>
            <a:ext cx="1143000" cy="1143000"/>
          </a:xfrm>
          <a:prstGeom prst="rect">
            <a:avLst/>
          </a:prstGeom>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5936" y="3429000"/>
            <a:ext cx="3950767" cy="2852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ed Rectangle 8"/>
          <p:cNvSpPr/>
          <p:nvPr/>
        </p:nvSpPr>
        <p:spPr>
          <a:xfrm>
            <a:off x="679004" y="3825044"/>
            <a:ext cx="2637036" cy="2196244"/>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accent4">
                    <a:lumMod val="50000"/>
                  </a:schemeClr>
                </a:solidFill>
              </a:rPr>
              <a:t>Number of modes</a:t>
            </a:r>
          </a:p>
          <a:p>
            <a:pPr algn="ctr"/>
            <a:r>
              <a:rPr lang="en-US" sz="2400" dirty="0" smtClean="0">
                <a:solidFill>
                  <a:schemeClr val="accent4">
                    <a:lumMod val="50000"/>
                  </a:schemeClr>
                </a:solidFill>
              </a:rPr>
              <a:t>(5 or 9)?</a:t>
            </a:r>
            <a:endParaRPr lang="en-US" sz="2400" dirty="0">
              <a:solidFill>
                <a:schemeClr val="accent4">
                  <a:lumMod val="50000"/>
                </a:schemeClr>
              </a:solidFill>
            </a:endParaRPr>
          </a:p>
        </p:txBody>
      </p:sp>
    </p:spTree>
    <p:extLst>
      <p:ext uri="{BB962C8B-B14F-4D97-AF65-F5344CB8AC3E}">
        <p14:creationId xmlns:p14="http://schemas.microsoft.com/office/powerpoint/2010/main" val="2668504124"/>
      </p:ext>
    </p:extLst>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down)">
                                      <p:cBhvr>
                                        <p:cTn id="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1520" y="1196752"/>
            <a:ext cx="8640960" cy="5256584"/>
          </a:xfrm>
          <a:prstGeom prst="roundRect">
            <a:avLst>
              <a:gd name="adj" fmla="val 11421"/>
            </a:avLst>
          </a:prstGeom>
          <a:solidFill>
            <a:srgbClr val="008000">
              <a:alpha val="30000"/>
            </a:srgbClr>
          </a:solidFill>
          <a:ln>
            <a:solidFill>
              <a:srgbClr val="FFFF00"/>
            </a:solidFill>
          </a:ln>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76944" y="1412774"/>
            <a:ext cx="8740079" cy="4401205"/>
          </a:xfrm>
          <a:prstGeom prst="rect">
            <a:avLst/>
          </a:prstGeom>
          <a:noFill/>
          <a:scene3d>
            <a:camera prst="orthographicFront"/>
            <a:lightRig rig="threePt" dir="t"/>
          </a:scene3d>
          <a:sp3d>
            <a:bevelT/>
          </a:sp3d>
        </p:spPr>
        <p:txBody>
          <a:bodyPr wrap="square" rtlCol="0">
            <a:spAutoFit/>
          </a:bodyPr>
          <a:lstStyle/>
          <a:p>
            <a:pPr marL="285750" indent="-285750" algn="just">
              <a:buClr>
                <a:srgbClr val="FF0000"/>
              </a:buClr>
              <a:buFont typeface="Wingdings" pitchFamily="2" charset="2"/>
              <a:buChar char="Ø"/>
            </a:pPr>
            <a:r>
              <a:rPr lang="en-US" sz="2000" dirty="0" smtClean="0">
                <a:solidFill>
                  <a:srgbClr val="FFFF00"/>
                </a:solidFill>
                <a:latin typeface="Tahoma" pitchFamily="34" charset="0"/>
                <a:ea typeface="Tahoma" pitchFamily="34" charset="0"/>
                <a:cs typeface="Tahoma" pitchFamily="34" charset="0"/>
              </a:rPr>
              <a:t>It must be noted that  </a:t>
            </a:r>
            <a:r>
              <a:rPr lang="en-US" sz="2000" b="1" dirty="0" smtClean="0">
                <a:solidFill>
                  <a:srgbClr val="FF0000"/>
                </a:solidFill>
                <a:latin typeface="Tahoma" pitchFamily="34" charset="0"/>
                <a:ea typeface="Tahoma" pitchFamily="34" charset="0"/>
                <a:cs typeface="Tahoma" pitchFamily="34" charset="0"/>
              </a:rPr>
              <a:t>NOT</a:t>
            </a:r>
            <a:r>
              <a:rPr lang="en-US" sz="2000" dirty="0" smtClean="0">
                <a:solidFill>
                  <a:srgbClr val="FFFF00"/>
                </a:solidFill>
                <a:latin typeface="Tahoma" pitchFamily="34" charset="0"/>
                <a:ea typeface="Tahoma" pitchFamily="34" charset="0"/>
                <a:cs typeface="Tahoma" pitchFamily="34" charset="0"/>
              </a:rPr>
              <a:t> all peaks in CMIF indicate modes. Errors such as </a:t>
            </a:r>
            <a:r>
              <a:rPr lang="en-US" sz="2000" dirty="0" smtClean="0">
                <a:solidFill>
                  <a:srgbClr val="FA06D7"/>
                </a:solidFill>
                <a:latin typeface="Tahoma" pitchFamily="34" charset="0"/>
                <a:ea typeface="Tahoma" pitchFamily="34" charset="0"/>
                <a:cs typeface="Tahoma" pitchFamily="34" charset="0"/>
              </a:rPr>
              <a:t>noise, leakage, nonlinearity </a:t>
            </a:r>
            <a:r>
              <a:rPr lang="en-US" sz="2000" dirty="0" smtClean="0">
                <a:solidFill>
                  <a:srgbClr val="FFFF00"/>
                </a:solidFill>
                <a:latin typeface="Tahoma" pitchFamily="34" charset="0"/>
                <a:ea typeface="Tahoma" pitchFamily="34" charset="0"/>
                <a:cs typeface="Tahoma" pitchFamily="34" charset="0"/>
              </a:rPr>
              <a:t>and </a:t>
            </a:r>
            <a:r>
              <a:rPr lang="en-US" sz="2000" dirty="0" smtClean="0">
                <a:solidFill>
                  <a:srgbClr val="FA06D7"/>
                </a:solidFill>
                <a:latin typeface="Tahoma" pitchFamily="34" charset="0"/>
                <a:ea typeface="Tahoma" pitchFamily="34" charset="0"/>
                <a:cs typeface="Tahoma" pitchFamily="34" charset="0"/>
              </a:rPr>
              <a:t>cross eigenvalue effect </a:t>
            </a:r>
            <a:r>
              <a:rPr lang="en-US" sz="2000" dirty="0" smtClean="0">
                <a:solidFill>
                  <a:srgbClr val="FFFF00"/>
                </a:solidFill>
                <a:latin typeface="Tahoma" pitchFamily="34" charset="0"/>
                <a:ea typeface="Tahoma" pitchFamily="34" charset="0"/>
                <a:cs typeface="Tahoma" pitchFamily="34" charset="0"/>
              </a:rPr>
              <a:t>can also make a peak.</a:t>
            </a:r>
          </a:p>
          <a:p>
            <a:pPr marL="285750" indent="-285750" algn="just">
              <a:buClr>
                <a:srgbClr val="FF0000"/>
              </a:buClr>
              <a:buFont typeface="Wingdings" pitchFamily="2" charset="2"/>
              <a:buChar char="Ø"/>
            </a:pPr>
            <a:endParaRPr lang="en-US" sz="2000" dirty="0" smtClean="0">
              <a:solidFill>
                <a:srgbClr val="FFFF00"/>
              </a:solidFill>
              <a:latin typeface="Tahoma" pitchFamily="34" charset="0"/>
              <a:ea typeface="Tahoma" pitchFamily="34" charset="0"/>
              <a:cs typeface="Tahoma" pitchFamily="34" charset="0"/>
            </a:endParaRPr>
          </a:p>
          <a:p>
            <a:pPr marL="285750" indent="-285750" algn="just">
              <a:buClr>
                <a:srgbClr val="FF0000"/>
              </a:buClr>
              <a:buFont typeface="Wingdings" pitchFamily="2" charset="2"/>
              <a:buChar char="Ø"/>
            </a:pPr>
            <a:r>
              <a:rPr lang="en-US" sz="2000" b="1" dirty="0" smtClean="0">
                <a:solidFill>
                  <a:srgbClr val="FA06D7"/>
                </a:solidFill>
                <a:latin typeface="Tahoma" pitchFamily="34" charset="0"/>
                <a:ea typeface="Tahoma" pitchFamily="34" charset="0"/>
                <a:cs typeface="Tahoma" pitchFamily="34" charset="0"/>
              </a:rPr>
              <a:t>Cross eigenvalue effect</a:t>
            </a:r>
            <a:r>
              <a:rPr lang="en-US" sz="2000" b="1" dirty="0" smtClean="0">
                <a:solidFill>
                  <a:srgbClr val="0000FF"/>
                </a:solidFill>
                <a:latin typeface="Tahoma" pitchFamily="34" charset="0"/>
                <a:ea typeface="Tahoma" pitchFamily="34" charset="0"/>
                <a:cs typeface="Tahoma" pitchFamily="34" charset="0"/>
              </a:rPr>
              <a:t>:</a:t>
            </a:r>
            <a:r>
              <a:rPr lang="en-US" sz="2000" b="1" dirty="0" smtClean="0">
                <a:solidFill>
                  <a:srgbClr val="FFFF00"/>
                </a:solidFill>
                <a:latin typeface="Tahoma" pitchFamily="34" charset="0"/>
                <a:ea typeface="Tahoma" pitchFamily="34" charset="0"/>
                <a:cs typeface="Tahoma" pitchFamily="34" charset="0"/>
              </a:rPr>
              <a:t> </a:t>
            </a:r>
            <a:r>
              <a:rPr lang="en-US" sz="2000" dirty="0" smtClean="0">
                <a:solidFill>
                  <a:srgbClr val="FFFF00"/>
                </a:solidFill>
                <a:latin typeface="Tahoma" pitchFamily="34" charset="0"/>
                <a:ea typeface="Tahoma" pitchFamily="34" charset="0"/>
                <a:cs typeface="Tahoma" pitchFamily="34" charset="0"/>
              </a:rPr>
              <a:t>at a specific frequency it is possible that the contribution of two modes be equal, therefore at this frequency two singular </a:t>
            </a:r>
            <a:r>
              <a:rPr lang="en-US" sz="2000" dirty="0">
                <a:solidFill>
                  <a:srgbClr val="FFFF00"/>
                </a:solidFill>
                <a:latin typeface="Tahoma" pitchFamily="34" charset="0"/>
                <a:ea typeface="Tahoma" pitchFamily="34" charset="0"/>
                <a:cs typeface="Tahoma" pitchFamily="34" charset="0"/>
              </a:rPr>
              <a:t>value or eigenvalue cross each other. </a:t>
            </a:r>
          </a:p>
          <a:p>
            <a:pPr marL="1200150" lvl="2" indent="-285750" algn="just">
              <a:buClr>
                <a:srgbClr val="FF0000"/>
              </a:buClr>
              <a:buFont typeface="Wingdings" pitchFamily="2" charset="2"/>
              <a:buChar char="Ø"/>
            </a:pPr>
            <a:r>
              <a:rPr lang="en-US" sz="2000" dirty="0">
                <a:solidFill>
                  <a:srgbClr val="660033"/>
                </a:solidFill>
                <a:latin typeface="Tahoma" pitchFamily="34" charset="0"/>
                <a:ea typeface="Tahoma" pitchFamily="34" charset="0"/>
                <a:cs typeface="Tahoma" pitchFamily="34" charset="0"/>
              </a:rPr>
              <a:t>Limited frequency </a:t>
            </a:r>
          </a:p>
          <a:p>
            <a:pPr marL="1200150" lvl="2" indent="-285750" algn="just">
              <a:buClr>
                <a:srgbClr val="FF0000"/>
              </a:buClr>
              <a:buFont typeface="Wingdings" pitchFamily="2" charset="2"/>
              <a:buChar char="Ø"/>
            </a:pPr>
            <a:r>
              <a:rPr lang="en-US" sz="2000" dirty="0">
                <a:solidFill>
                  <a:srgbClr val="660033"/>
                </a:solidFill>
                <a:latin typeface="Tahoma" pitchFamily="34" charset="0"/>
                <a:ea typeface="Tahoma" pitchFamily="34" charset="0"/>
                <a:cs typeface="Tahoma" pitchFamily="34" charset="0"/>
              </a:rPr>
              <a:t>The way that the CMIF is plotted</a:t>
            </a:r>
          </a:p>
          <a:p>
            <a:pPr marL="2114550" lvl="4" indent="-285750" algn="just">
              <a:buClr>
                <a:srgbClr val="FF0000"/>
              </a:buClr>
              <a:buFont typeface="Wingdings" pitchFamily="2" charset="2"/>
              <a:buChar char="Ø"/>
            </a:pPr>
            <a:r>
              <a:rPr lang="en-US" sz="2000" dirty="0">
                <a:solidFill>
                  <a:schemeClr val="bg1"/>
                </a:solidFill>
                <a:latin typeface="Tahoma" pitchFamily="34" charset="0"/>
                <a:ea typeface="Tahoma" pitchFamily="34" charset="0"/>
                <a:cs typeface="Tahoma" pitchFamily="34" charset="0"/>
              </a:rPr>
              <a:t>Sorted vs. </a:t>
            </a:r>
            <a:r>
              <a:rPr lang="en-US" sz="2000" dirty="0" smtClean="0">
                <a:solidFill>
                  <a:schemeClr val="bg1"/>
                </a:solidFill>
                <a:latin typeface="Tahoma" pitchFamily="34" charset="0"/>
                <a:ea typeface="Tahoma" pitchFamily="34" charset="0"/>
                <a:cs typeface="Tahoma" pitchFamily="34" charset="0"/>
              </a:rPr>
              <a:t>Tracked</a:t>
            </a:r>
          </a:p>
          <a:p>
            <a:pPr marL="2114550" lvl="4" indent="-285750" algn="just">
              <a:buClr>
                <a:srgbClr val="FF0000"/>
              </a:buClr>
              <a:buFont typeface="Wingdings" pitchFamily="2" charset="2"/>
              <a:buChar char="Ø"/>
            </a:pPr>
            <a:endParaRPr lang="en-US" sz="2000" dirty="0">
              <a:solidFill>
                <a:srgbClr val="006600"/>
              </a:solidFill>
              <a:latin typeface="Tahoma" pitchFamily="34" charset="0"/>
              <a:ea typeface="Tahoma" pitchFamily="34" charset="0"/>
              <a:cs typeface="Tahoma" pitchFamily="34" charset="0"/>
            </a:endParaRPr>
          </a:p>
          <a:p>
            <a:pPr marL="2114550" lvl="4" indent="-285750" algn="just">
              <a:buClr>
                <a:srgbClr val="FF0000"/>
              </a:buClr>
              <a:buFont typeface="Wingdings" pitchFamily="2" charset="2"/>
              <a:buChar char="Ø"/>
            </a:pPr>
            <a:endParaRPr lang="en-US" sz="2000" dirty="0" smtClean="0">
              <a:solidFill>
                <a:srgbClr val="006600"/>
              </a:solidFill>
              <a:latin typeface="Tahoma" pitchFamily="34" charset="0"/>
              <a:ea typeface="Tahoma" pitchFamily="34" charset="0"/>
              <a:cs typeface="Tahoma" pitchFamily="34" charset="0"/>
            </a:endParaRPr>
          </a:p>
          <a:p>
            <a:pPr marL="2114550" lvl="4" indent="-285750" algn="just">
              <a:buClr>
                <a:srgbClr val="FF0000"/>
              </a:buClr>
              <a:buFont typeface="Wingdings" pitchFamily="2" charset="2"/>
              <a:buChar char="Ø"/>
            </a:pPr>
            <a:endParaRPr lang="en-US" sz="2000" dirty="0" smtClean="0">
              <a:solidFill>
                <a:srgbClr val="006600"/>
              </a:solidFill>
              <a:latin typeface="Tahoma" pitchFamily="34" charset="0"/>
              <a:ea typeface="Tahoma" pitchFamily="34" charset="0"/>
              <a:cs typeface="Tahoma" pitchFamily="34" charset="0"/>
            </a:endParaRPr>
          </a:p>
          <a:p>
            <a:pPr marL="1257300" lvl="2" indent="-342900" algn="just">
              <a:buClr>
                <a:srgbClr val="FF0000"/>
              </a:buClr>
              <a:buBlip>
                <a:blip r:embed="rId2"/>
              </a:buBlip>
            </a:pPr>
            <a:r>
              <a:rPr lang="en-US" sz="2000" dirty="0" smtClean="0">
                <a:solidFill>
                  <a:srgbClr val="FFFF00"/>
                </a:solidFill>
                <a:latin typeface="Tahoma" pitchFamily="34" charset="0"/>
                <a:ea typeface="Tahoma" pitchFamily="34" charset="0"/>
                <a:cs typeface="Tahoma" pitchFamily="34" charset="0"/>
              </a:rPr>
              <a:t>Therefore the peak in this case is not a system pole.</a:t>
            </a:r>
            <a:r>
              <a:rPr lang="en-US" sz="2000" dirty="0" smtClean="0">
                <a:solidFill>
                  <a:srgbClr val="006600"/>
                </a:solidFill>
                <a:latin typeface="Tahoma" pitchFamily="34" charset="0"/>
                <a:ea typeface="Tahoma" pitchFamily="34" charset="0"/>
                <a:cs typeface="Tahoma" pitchFamily="34" charset="0"/>
              </a:rPr>
              <a:t>   </a:t>
            </a:r>
            <a:endParaRPr lang="en-US" sz="2000" dirty="0">
              <a:solidFill>
                <a:srgbClr val="006600"/>
              </a:solidFill>
              <a:latin typeface="Tahoma" pitchFamily="34" charset="0"/>
              <a:ea typeface="Tahoma" pitchFamily="34" charset="0"/>
              <a:cs typeface="Tahoma" pitchFamily="34" charset="0"/>
            </a:endParaRPr>
          </a:p>
        </p:txBody>
      </p:sp>
      <p:sp>
        <p:nvSpPr>
          <p:cNvPr id="6" name="Rounded Rectangle 5"/>
          <p:cNvSpPr/>
          <p:nvPr/>
        </p:nvSpPr>
        <p:spPr>
          <a:xfrm>
            <a:off x="1475656" y="304800"/>
            <a:ext cx="6048672" cy="457200"/>
          </a:xfrm>
          <a:prstGeom prst="roundRect">
            <a:avLst/>
          </a:prstGeom>
          <a:solidFill>
            <a:srgbClr val="FFC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latin typeface="Arial Black" pitchFamily="34" charset="0"/>
              </a:rPr>
              <a:t>C</a:t>
            </a:r>
            <a:r>
              <a:rPr lang="en-US" sz="2800" b="1" dirty="0" smtClean="0">
                <a:solidFill>
                  <a:schemeClr val="accent5">
                    <a:lumMod val="75000"/>
                  </a:schemeClr>
                </a:solidFill>
                <a:latin typeface="Arial Black" pitchFamily="34" charset="0"/>
              </a:rPr>
              <a:t>MIF </a:t>
            </a:r>
            <a:r>
              <a:rPr lang="en-US" sz="2800" b="1" dirty="0" smtClean="0">
                <a:solidFill>
                  <a:srgbClr val="008000"/>
                </a:solidFill>
                <a:latin typeface="Arial Black" pitchFamily="34" charset="0"/>
              </a:rPr>
              <a:t>&amp;</a:t>
            </a:r>
            <a:r>
              <a:rPr lang="en-US" sz="2800" b="1" dirty="0" smtClean="0">
                <a:solidFill>
                  <a:schemeClr val="accent5">
                    <a:lumMod val="75000"/>
                  </a:schemeClr>
                </a:solidFill>
                <a:latin typeface="Arial Black" pitchFamily="34" charset="0"/>
              </a:rPr>
              <a:t> </a:t>
            </a:r>
            <a:r>
              <a:rPr lang="en-US" sz="2800" b="1" dirty="0" err="1" smtClean="0">
                <a:solidFill>
                  <a:srgbClr val="FF0000"/>
                </a:solidFill>
                <a:latin typeface="Arial Black" pitchFamily="34" charset="0"/>
              </a:rPr>
              <a:t>Im</a:t>
            </a:r>
            <a:r>
              <a:rPr lang="en-US" sz="2800" b="1" dirty="0" err="1" smtClean="0">
                <a:solidFill>
                  <a:schemeClr val="accent5">
                    <a:lumMod val="75000"/>
                  </a:schemeClr>
                </a:solidFill>
                <a:latin typeface="Arial Black" pitchFamily="34" charset="0"/>
              </a:rPr>
              <a:t>MIF</a:t>
            </a:r>
            <a:r>
              <a:rPr lang="en-US" sz="2800" b="1" dirty="0" smtClean="0">
                <a:solidFill>
                  <a:schemeClr val="accent5">
                    <a:lumMod val="75000"/>
                  </a:schemeClr>
                </a:solidFill>
                <a:latin typeface="Arial Black" pitchFamily="34" charset="0"/>
              </a:rPr>
              <a:t> </a:t>
            </a:r>
            <a:r>
              <a:rPr lang="en-US" sz="2800" b="1" dirty="0" smtClean="0">
                <a:solidFill>
                  <a:srgbClr val="008000"/>
                </a:solidFill>
                <a:latin typeface="Arial Black" pitchFamily="34" charset="0"/>
              </a:rPr>
              <a:t>&amp;</a:t>
            </a:r>
            <a:r>
              <a:rPr lang="en-US" sz="2800" b="1" dirty="0" smtClean="0">
                <a:solidFill>
                  <a:schemeClr val="accent5">
                    <a:lumMod val="75000"/>
                  </a:schemeClr>
                </a:solidFill>
                <a:latin typeface="Arial Black" pitchFamily="34" charset="0"/>
              </a:rPr>
              <a:t> </a:t>
            </a:r>
            <a:r>
              <a:rPr lang="en-US" sz="2800" b="1" dirty="0" err="1" smtClean="0">
                <a:solidFill>
                  <a:srgbClr val="FF0000"/>
                </a:solidFill>
                <a:latin typeface="Arial Black" pitchFamily="34" charset="0"/>
              </a:rPr>
              <a:t>Co</a:t>
            </a:r>
            <a:r>
              <a:rPr lang="en-US" sz="2800" b="1" dirty="0" err="1" smtClean="0">
                <a:solidFill>
                  <a:schemeClr val="accent5">
                    <a:lumMod val="75000"/>
                  </a:schemeClr>
                </a:solidFill>
                <a:latin typeface="Arial Black" pitchFamily="34" charset="0"/>
              </a:rPr>
              <a:t>MIF</a:t>
            </a:r>
            <a:endParaRPr lang="en-US" sz="2800" b="1" dirty="0">
              <a:solidFill>
                <a:schemeClr val="accent5">
                  <a:lumMod val="75000"/>
                </a:schemeClr>
              </a:solidFill>
              <a:latin typeface="Arial Black" pitchFamily="34" charset="0"/>
            </a:endParaRPr>
          </a:p>
        </p:txBody>
      </p:sp>
      <p:pic>
        <p:nvPicPr>
          <p:cNvPr id="7" name="Picture 6"/>
          <p:cNvPicPr>
            <a:picLocks noChangeAspect="1"/>
          </p:cNvPicPr>
          <p:nvPr/>
        </p:nvPicPr>
        <p:blipFill>
          <a:blip r:embed="rId3" cstate="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07504" y="44624"/>
            <a:ext cx="1143000" cy="1143000"/>
          </a:xfrm>
          <a:prstGeom prst="rect">
            <a:avLst/>
          </a:prstGeom>
        </p:spPr>
      </p:pic>
    </p:spTree>
    <p:extLst>
      <p:ext uri="{BB962C8B-B14F-4D97-AF65-F5344CB8AC3E}">
        <p14:creationId xmlns:p14="http://schemas.microsoft.com/office/powerpoint/2010/main" val="1002530753"/>
      </p:ext>
    </p:extLst>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down)">
                                      <p:cBhvr>
                                        <p:cTn id="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1520" y="1196752"/>
            <a:ext cx="8640960" cy="5256584"/>
          </a:xfrm>
          <a:prstGeom prst="roundRect">
            <a:avLst>
              <a:gd name="adj" fmla="val 11421"/>
            </a:avLst>
          </a:prstGeom>
          <a:solidFill>
            <a:srgbClr val="008000">
              <a:alpha val="30000"/>
            </a:srgbClr>
          </a:solidFill>
          <a:ln>
            <a:solidFill>
              <a:srgbClr val="FFFF00"/>
            </a:solidFill>
          </a:ln>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76944" y="1529497"/>
            <a:ext cx="8740079" cy="4093428"/>
          </a:xfrm>
          <a:prstGeom prst="rect">
            <a:avLst/>
          </a:prstGeom>
          <a:noFill/>
          <a:scene3d>
            <a:camera prst="orthographicFront"/>
            <a:lightRig rig="threePt" dir="t"/>
          </a:scene3d>
          <a:sp3d>
            <a:bevelT/>
          </a:sp3d>
        </p:spPr>
        <p:txBody>
          <a:bodyPr wrap="square" rtlCol="0">
            <a:spAutoFit/>
          </a:bodyPr>
          <a:lstStyle/>
          <a:p>
            <a:pPr marL="342900" indent="-342900" algn="just">
              <a:buClr>
                <a:srgbClr val="FF0000"/>
              </a:buClr>
              <a:buFont typeface="Wingdings" pitchFamily="2" charset="2"/>
              <a:buChar char="v"/>
            </a:pPr>
            <a:r>
              <a:rPr lang="en-US" sz="2000" dirty="0" smtClean="0">
                <a:solidFill>
                  <a:schemeClr val="bg1"/>
                </a:solidFill>
                <a:latin typeface="Tahoma" pitchFamily="34" charset="0"/>
                <a:ea typeface="Tahoma" pitchFamily="34" charset="0"/>
                <a:cs typeface="Tahoma" pitchFamily="34" charset="0"/>
              </a:rPr>
              <a:t>Sorted vs. Tracked (For all MIFs): </a:t>
            </a:r>
          </a:p>
          <a:p>
            <a:pPr algn="just">
              <a:buClr>
                <a:srgbClr val="FF0000"/>
              </a:buClr>
            </a:pPr>
            <a:r>
              <a:rPr lang="en-US" sz="2000" dirty="0" smtClean="0">
                <a:solidFill>
                  <a:schemeClr val="bg1"/>
                </a:solidFill>
                <a:latin typeface="Tahoma" pitchFamily="34" charset="0"/>
                <a:ea typeface="Tahoma" pitchFamily="34" charset="0"/>
                <a:cs typeface="Tahoma" pitchFamily="34" charset="0"/>
              </a:rPr>
              <a:t> </a:t>
            </a:r>
          </a:p>
          <a:p>
            <a:pPr marL="1200150" lvl="2" indent="-285750" algn="just">
              <a:buClr>
                <a:srgbClr val="0000FF"/>
              </a:buClr>
              <a:buFont typeface="Wingdings" pitchFamily="2" charset="2"/>
              <a:buChar char="Ø"/>
            </a:pPr>
            <a:endParaRPr lang="en-US" sz="2000" dirty="0" smtClean="0">
              <a:solidFill>
                <a:schemeClr val="bg1"/>
              </a:solidFill>
              <a:latin typeface="Tahoma" pitchFamily="34" charset="0"/>
              <a:ea typeface="Tahoma" pitchFamily="34" charset="0"/>
              <a:cs typeface="Tahoma" pitchFamily="34" charset="0"/>
            </a:endParaRPr>
          </a:p>
          <a:p>
            <a:pPr marL="1200150" lvl="2" indent="-285750" algn="just">
              <a:buClr>
                <a:srgbClr val="0000FF"/>
              </a:buClr>
              <a:buFont typeface="Wingdings" pitchFamily="2" charset="2"/>
              <a:buChar char="Ø"/>
            </a:pPr>
            <a:r>
              <a:rPr lang="en-US" sz="2000" dirty="0" smtClean="0">
                <a:solidFill>
                  <a:srgbClr val="FFFF00"/>
                </a:solidFill>
                <a:latin typeface="Tahoma" pitchFamily="34" charset="0"/>
                <a:ea typeface="Tahoma" pitchFamily="34" charset="0"/>
                <a:cs typeface="Tahoma" pitchFamily="34" charset="0"/>
              </a:rPr>
              <a:t>Usually, MIF curves are plotted as a function of magnitude, based on sorted Eigenvalues.</a:t>
            </a:r>
          </a:p>
          <a:p>
            <a:pPr marL="1200150" lvl="2" indent="-285750" algn="just">
              <a:buClr>
                <a:srgbClr val="0000FF"/>
              </a:buClr>
              <a:buFont typeface="Wingdings" pitchFamily="2" charset="2"/>
              <a:buChar char="Ø"/>
            </a:pPr>
            <a:endParaRPr lang="en-US" sz="2000" dirty="0" smtClean="0">
              <a:solidFill>
                <a:srgbClr val="FFFF00"/>
              </a:solidFill>
              <a:latin typeface="Tahoma" pitchFamily="34" charset="0"/>
              <a:ea typeface="Tahoma" pitchFamily="34" charset="0"/>
              <a:cs typeface="Tahoma" pitchFamily="34" charset="0"/>
            </a:endParaRPr>
          </a:p>
          <a:p>
            <a:pPr marL="1200150" lvl="2" indent="-285750" algn="just">
              <a:buClr>
                <a:srgbClr val="0000FF"/>
              </a:buClr>
              <a:buFont typeface="Wingdings" pitchFamily="2" charset="2"/>
              <a:buChar char="Ø"/>
            </a:pPr>
            <a:endParaRPr lang="en-US" sz="2000" dirty="0" smtClean="0">
              <a:solidFill>
                <a:srgbClr val="FFFF00"/>
              </a:solidFill>
              <a:latin typeface="Tahoma" pitchFamily="34" charset="0"/>
              <a:ea typeface="Tahoma" pitchFamily="34" charset="0"/>
              <a:cs typeface="Tahoma" pitchFamily="34" charset="0"/>
            </a:endParaRPr>
          </a:p>
          <a:p>
            <a:pPr marL="1200150" lvl="2" indent="-285750" algn="just">
              <a:buClr>
                <a:srgbClr val="0000FF"/>
              </a:buClr>
              <a:buFont typeface="Wingdings" pitchFamily="2" charset="2"/>
              <a:buChar char="Ø"/>
            </a:pPr>
            <a:r>
              <a:rPr lang="en-US" sz="2000" dirty="0" smtClean="0">
                <a:solidFill>
                  <a:srgbClr val="FFFF00"/>
                </a:solidFill>
                <a:latin typeface="Tahoma" pitchFamily="34" charset="0"/>
                <a:ea typeface="Tahoma" pitchFamily="34" charset="0"/>
                <a:cs typeface="Tahoma" pitchFamily="34" charset="0"/>
              </a:rPr>
              <a:t>Points representing the smallest eigenvalue, the second eigenvalue, etc. are connected separately.  </a:t>
            </a:r>
          </a:p>
          <a:p>
            <a:pPr marL="1200150" lvl="2" indent="-285750" algn="just">
              <a:buClr>
                <a:srgbClr val="0000FF"/>
              </a:buClr>
              <a:buFont typeface="Wingdings" pitchFamily="2" charset="2"/>
              <a:buChar char="Ø"/>
            </a:pPr>
            <a:endParaRPr lang="en-US" sz="2000" dirty="0" smtClean="0">
              <a:solidFill>
                <a:schemeClr val="bg1"/>
              </a:solidFill>
              <a:latin typeface="Tahoma" pitchFamily="34" charset="0"/>
              <a:ea typeface="Tahoma" pitchFamily="34" charset="0"/>
              <a:cs typeface="Tahoma" pitchFamily="34" charset="0"/>
            </a:endParaRPr>
          </a:p>
          <a:p>
            <a:pPr marL="1200150" lvl="2" indent="-285750" algn="just">
              <a:buClr>
                <a:srgbClr val="0000FF"/>
              </a:buClr>
              <a:buFont typeface="Wingdings" pitchFamily="2" charset="2"/>
              <a:buChar char="Ø"/>
            </a:pPr>
            <a:endParaRPr lang="en-US" sz="2000" dirty="0">
              <a:solidFill>
                <a:schemeClr val="bg1"/>
              </a:solidFill>
              <a:latin typeface="Tahoma" pitchFamily="34" charset="0"/>
              <a:ea typeface="Tahoma" pitchFamily="34" charset="0"/>
              <a:cs typeface="Tahoma" pitchFamily="34" charset="0"/>
            </a:endParaRPr>
          </a:p>
          <a:p>
            <a:pPr marL="2171700" lvl="4" indent="-342900" algn="just">
              <a:buClr>
                <a:srgbClr val="0000FF"/>
              </a:buClr>
              <a:buBlip>
                <a:blip r:embed="rId2"/>
              </a:buBlip>
            </a:pPr>
            <a:r>
              <a:rPr lang="en-US" sz="2000" dirty="0" smtClean="0">
                <a:latin typeface="Tahoma" pitchFamily="34" charset="0"/>
                <a:ea typeface="Tahoma" pitchFamily="34" charset="0"/>
                <a:cs typeface="Tahoma" pitchFamily="34" charset="0"/>
              </a:rPr>
              <a:t>Cross-over peaks or through occur,</a:t>
            </a:r>
          </a:p>
          <a:p>
            <a:pPr lvl="4" algn="just">
              <a:buClr>
                <a:srgbClr val="0000FF"/>
              </a:buClr>
            </a:pPr>
            <a:r>
              <a:rPr lang="en-US" sz="2000" dirty="0">
                <a:latin typeface="Tahoma" pitchFamily="34" charset="0"/>
                <a:ea typeface="Tahoma" pitchFamily="34" charset="0"/>
                <a:cs typeface="Tahoma" pitchFamily="34" charset="0"/>
              </a:rPr>
              <a:t> </a:t>
            </a:r>
            <a:r>
              <a:rPr lang="en-US" sz="2000" dirty="0" smtClean="0">
                <a:latin typeface="Tahoma" pitchFamily="34" charset="0"/>
                <a:ea typeface="Tahoma" pitchFamily="34" charset="0"/>
                <a:cs typeface="Tahoma" pitchFamily="34" charset="0"/>
              </a:rPr>
              <a:t>     which have to be carefully analyzed.</a:t>
            </a:r>
            <a:endParaRPr lang="en-US" sz="2000" dirty="0">
              <a:latin typeface="Tahoma" pitchFamily="34" charset="0"/>
              <a:ea typeface="Tahoma" pitchFamily="34" charset="0"/>
              <a:cs typeface="Tahoma" pitchFamily="34" charset="0"/>
            </a:endParaRPr>
          </a:p>
        </p:txBody>
      </p:sp>
      <p:sp>
        <p:nvSpPr>
          <p:cNvPr id="6" name="Rounded Rectangle 5"/>
          <p:cNvSpPr/>
          <p:nvPr/>
        </p:nvSpPr>
        <p:spPr>
          <a:xfrm>
            <a:off x="1475656" y="304800"/>
            <a:ext cx="6048672" cy="457200"/>
          </a:xfrm>
          <a:prstGeom prst="roundRect">
            <a:avLst/>
          </a:prstGeom>
          <a:solidFill>
            <a:srgbClr val="FFC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latin typeface="Arial Black" pitchFamily="34" charset="0"/>
              </a:rPr>
              <a:t>C</a:t>
            </a:r>
            <a:r>
              <a:rPr lang="en-US" sz="2800" b="1" dirty="0" smtClean="0">
                <a:solidFill>
                  <a:schemeClr val="accent5">
                    <a:lumMod val="75000"/>
                  </a:schemeClr>
                </a:solidFill>
                <a:latin typeface="Arial Black" pitchFamily="34" charset="0"/>
              </a:rPr>
              <a:t>MIF </a:t>
            </a:r>
            <a:r>
              <a:rPr lang="en-US" sz="2800" b="1" dirty="0" smtClean="0">
                <a:solidFill>
                  <a:srgbClr val="008000"/>
                </a:solidFill>
                <a:latin typeface="Arial Black" pitchFamily="34" charset="0"/>
              </a:rPr>
              <a:t>&amp;</a:t>
            </a:r>
            <a:r>
              <a:rPr lang="en-US" sz="2800" b="1" dirty="0" smtClean="0">
                <a:solidFill>
                  <a:schemeClr val="accent5">
                    <a:lumMod val="75000"/>
                  </a:schemeClr>
                </a:solidFill>
                <a:latin typeface="Arial Black" pitchFamily="34" charset="0"/>
              </a:rPr>
              <a:t> </a:t>
            </a:r>
            <a:r>
              <a:rPr lang="en-US" sz="2800" b="1" dirty="0" err="1" smtClean="0">
                <a:solidFill>
                  <a:srgbClr val="FF0000"/>
                </a:solidFill>
                <a:latin typeface="Arial Black" pitchFamily="34" charset="0"/>
              </a:rPr>
              <a:t>Im</a:t>
            </a:r>
            <a:r>
              <a:rPr lang="en-US" sz="2800" b="1" dirty="0" err="1" smtClean="0">
                <a:solidFill>
                  <a:schemeClr val="accent5">
                    <a:lumMod val="75000"/>
                  </a:schemeClr>
                </a:solidFill>
                <a:latin typeface="Arial Black" pitchFamily="34" charset="0"/>
              </a:rPr>
              <a:t>MIF</a:t>
            </a:r>
            <a:r>
              <a:rPr lang="en-US" sz="2800" b="1" dirty="0" smtClean="0">
                <a:solidFill>
                  <a:schemeClr val="accent5">
                    <a:lumMod val="75000"/>
                  </a:schemeClr>
                </a:solidFill>
                <a:latin typeface="Arial Black" pitchFamily="34" charset="0"/>
              </a:rPr>
              <a:t> </a:t>
            </a:r>
            <a:r>
              <a:rPr lang="en-US" sz="2800" b="1" dirty="0" smtClean="0">
                <a:solidFill>
                  <a:srgbClr val="008000"/>
                </a:solidFill>
                <a:latin typeface="Arial Black" pitchFamily="34" charset="0"/>
              </a:rPr>
              <a:t>&amp;</a:t>
            </a:r>
            <a:r>
              <a:rPr lang="en-US" sz="2800" b="1" dirty="0" smtClean="0">
                <a:solidFill>
                  <a:schemeClr val="accent5">
                    <a:lumMod val="75000"/>
                  </a:schemeClr>
                </a:solidFill>
                <a:latin typeface="Arial Black" pitchFamily="34" charset="0"/>
              </a:rPr>
              <a:t> </a:t>
            </a:r>
            <a:r>
              <a:rPr lang="en-US" sz="2800" b="1" dirty="0" err="1" smtClean="0">
                <a:solidFill>
                  <a:srgbClr val="FF0000"/>
                </a:solidFill>
                <a:latin typeface="Arial Black" pitchFamily="34" charset="0"/>
              </a:rPr>
              <a:t>Co</a:t>
            </a:r>
            <a:r>
              <a:rPr lang="en-US" sz="2800" b="1" dirty="0" err="1" smtClean="0">
                <a:solidFill>
                  <a:schemeClr val="accent5">
                    <a:lumMod val="75000"/>
                  </a:schemeClr>
                </a:solidFill>
                <a:latin typeface="Arial Black" pitchFamily="34" charset="0"/>
              </a:rPr>
              <a:t>MIF</a:t>
            </a:r>
            <a:endParaRPr lang="en-US" sz="2800" b="1" dirty="0">
              <a:solidFill>
                <a:schemeClr val="accent5">
                  <a:lumMod val="75000"/>
                </a:schemeClr>
              </a:solidFill>
              <a:latin typeface="Arial Black" pitchFamily="34" charset="0"/>
            </a:endParaRPr>
          </a:p>
        </p:txBody>
      </p:sp>
      <p:pic>
        <p:nvPicPr>
          <p:cNvPr id="7" name="Picture 6"/>
          <p:cNvPicPr>
            <a:picLocks noChangeAspect="1"/>
          </p:cNvPicPr>
          <p:nvPr/>
        </p:nvPicPr>
        <p:blipFill>
          <a:blip r:embed="rId3" cstate="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07504" y="44624"/>
            <a:ext cx="1143000" cy="1143000"/>
          </a:xfrm>
          <a:prstGeom prst="rect">
            <a:avLst/>
          </a:prstGeom>
        </p:spPr>
      </p:pic>
    </p:spTree>
    <p:extLst>
      <p:ext uri="{BB962C8B-B14F-4D97-AF65-F5344CB8AC3E}">
        <p14:creationId xmlns:p14="http://schemas.microsoft.com/office/powerpoint/2010/main" val="1125174319"/>
      </p:ext>
    </p:extLst>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down)">
                                      <p:cBhvr>
                                        <p:cTn id="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1520" y="1196752"/>
            <a:ext cx="8640960" cy="5256584"/>
          </a:xfrm>
          <a:prstGeom prst="roundRect">
            <a:avLst>
              <a:gd name="adj" fmla="val 11421"/>
            </a:avLst>
          </a:prstGeom>
          <a:solidFill>
            <a:srgbClr val="008000">
              <a:alpha val="30000"/>
            </a:srgbClr>
          </a:solidFill>
          <a:ln>
            <a:solidFill>
              <a:srgbClr val="FFFF00"/>
            </a:solidFill>
          </a:ln>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76944" y="1529497"/>
            <a:ext cx="8740079" cy="400110"/>
          </a:xfrm>
          <a:prstGeom prst="rect">
            <a:avLst/>
          </a:prstGeom>
          <a:noFill/>
          <a:scene3d>
            <a:camera prst="orthographicFront"/>
            <a:lightRig rig="threePt" dir="t"/>
          </a:scene3d>
          <a:sp3d>
            <a:bevelT/>
          </a:sp3d>
        </p:spPr>
        <p:txBody>
          <a:bodyPr wrap="square" rtlCol="0">
            <a:spAutoFit/>
          </a:bodyPr>
          <a:lstStyle/>
          <a:p>
            <a:pPr marL="342900" indent="-342900" algn="just">
              <a:buClr>
                <a:srgbClr val="FF0000"/>
              </a:buClr>
              <a:buFont typeface="Wingdings" pitchFamily="2" charset="2"/>
              <a:buChar char="v"/>
            </a:pPr>
            <a:r>
              <a:rPr lang="en-US" sz="2000" dirty="0" smtClean="0">
                <a:solidFill>
                  <a:schemeClr val="bg1"/>
                </a:solidFill>
                <a:latin typeface="Tahoma" pitchFamily="34" charset="0"/>
                <a:ea typeface="Tahoma" pitchFamily="34" charset="0"/>
                <a:cs typeface="Tahoma" pitchFamily="34" charset="0"/>
              </a:rPr>
              <a:t>Sorted vs. Tracked…</a:t>
            </a:r>
          </a:p>
        </p:txBody>
      </p:sp>
      <p:sp>
        <p:nvSpPr>
          <p:cNvPr id="6" name="Rounded Rectangle 5"/>
          <p:cNvSpPr/>
          <p:nvPr/>
        </p:nvSpPr>
        <p:spPr>
          <a:xfrm>
            <a:off x="1475656" y="304800"/>
            <a:ext cx="6048672" cy="457200"/>
          </a:xfrm>
          <a:prstGeom prst="roundRect">
            <a:avLst/>
          </a:prstGeom>
          <a:solidFill>
            <a:srgbClr val="FFC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latin typeface="Arial Black" pitchFamily="34" charset="0"/>
              </a:rPr>
              <a:t>C</a:t>
            </a:r>
            <a:r>
              <a:rPr lang="en-US" sz="2800" b="1" dirty="0" smtClean="0">
                <a:solidFill>
                  <a:schemeClr val="accent5">
                    <a:lumMod val="75000"/>
                  </a:schemeClr>
                </a:solidFill>
                <a:latin typeface="Arial Black" pitchFamily="34" charset="0"/>
              </a:rPr>
              <a:t>MIF </a:t>
            </a:r>
            <a:r>
              <a:rPr lang="en-US" sz="2800" b="1" dirty="0" smtClean="0">
                <a:solidFill>
                  <a:srgbClr val="008000"/>
                </a:solidFill>
                <a:latin typeface="Arial Black" pitchFamily="34" charset="0"/>
              </a:rPr>
              <a:t>&amp;</a:t>
            </a:r>
            <a:r>
              <a:rPr lang="en-US" sz="2800" b="1" dirty="0" smtClean="0">
                <a:solidFill>
                  <a:schemeClr val="accent5">
                    <a:lumMod val="75000"/>
                  </a:schemeClr>
                </a:solidFill>
                <a:latin typeface="Arial Black" pitchFamily="34" charset="0"/>
              </a:rPr>
              <a:t> </a:t>
            </a:r>
            <a:r>
              <a:rPr lang="en-US" sz="2800" b="1" dirty="0" err="1" smtClean="0">
                <a:solidFill>
                  <a:srgbClr val="FF0000"/>
                </a:solidFill>
                <a:latin typeface="Arial Black" pitchFamily="34" charset="0"/>
              </a:rPr>
              <a:t>Im</a:t>
            </a:r>
            <a:r>
              <a:rPr lang="en-US" sz="2800" b="1" dirty="0" err="1" smtClean="0">
                <a:solidFill>
                  <a:schemeClr val="accent5">
                    <a:lumMod val="75000"/>
                  </a:schemeClr>
                </a:solidFill>
                <a:latin typeface="Arial Black" pitchFamily="34" charset="0"/>
              </a:rPr>
              <a:t>MIF</a:t>
            </a:r>
            <a:r>
              <a:rPr lang="en-US" sz="2800" b="1" dirty="0" smtClean="0">
                <a:solidFill>
                  <a:schemeClr val="accent5">
                    <a:lumMod val="75000"/>
                  </a:schemeClr>
                </a:solidFill>
                <a:latin typeface="Arial Black" pitchFamily="34" charset="0"/>
              </a:rPr>
              <a:t> </a:t>
            </a:r>
            <a:r>
              <a:rPr lang="en-US" sz="2800" b="1" dirty="0" smtClean="0">
                <a:solidFill>
                  <a:srgbClr val="008000"/>
                </a:solidFill>
                <a:latin typeface="Arial Black" pitchFamily="34" charset="0"/>
              </a:rPr>
              <a:t>&amp;</a:t>
            </a:r>
            <a:r>
              <a:rPr lang="en-US" sz="2800" b="1" dirty="0" smtClean="0">
                <a:solidFill>
                  <a:schemeClr val="accent5">
                    <a:lumMod val="75000"/>
                  </a:schemeClr>
                </a:solidFill>
                <a:latin typeface="Arial Black" pitchFamily="34" charset="0"/>
              </a:rPr>
              <a:t> </a:t>
            </a:r>
            <a:r>
              <a:rPr lang="en-US" sz="2800" b="1" dirty="0" err="1" smtClean="0">
                <a:solidFill>
                  <a:srgbClr val="FF0000"/>
                </a:solidFill>
                <a:latin typeface="Arial Black" pitchFamily="34" charset="0"/>
              </a:rPr>
              <a:t>Co</a:t>
            </a:r>
            <a:r>
              <a:rPr lang="en-US" sz="2800" b="1" dirty="0" err="1" smtClean="0">
                <a:solidFill>
                  <a:schemeClr val="accent5">
                    <a:lumMod val="75000"/>
                  </a:schemeClr>
                </a:solidFill>
                <a:latin typeface="Arial Black" pitchFamily="34" charset="0"/>
              </a:rPr>
              <a:t>MIF</a:t>
            </a:r>
            <a:endParaRPr lang="en-US" sz="2800" b="1" dirty="0">
              <a:solidFill>
                <a:schemeClr val="accent5">
                  <a:lumMod val="75000"/>
                </a:schemeClr>
              </a:solidFill>
              <a:latin typeface="Arial Black" pitchFamily="34" charset="0"/>
            </a:endParaRPr>
          </a:p>
        </p:txBody>
      </p:sp>
      <p:pic>
        <p:nvPicPr>
          <p:cNvPr id="7" name="Picture 6"/>
          <p:cNvPicPr>
            <a:picLocks noChangeAspect="1"/>
          </p:cNvPicPr>
          <p:nvPr/>
        </p:nvPicPr>
        <p:blipFill>
          <a:blip r:embed="rId2" cstate="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07504" y="44624"/>
            <a:ext cx="1143000" cy="1143000"/>
          </a:xfrm>
          <a:prstGeom prst="rect">
            <a:avLst/>
          </a:prstGeom>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2947" y="1962197"/>
            <a:ext cx="7034090" cy="4091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5220072" y="2564904"/>
            <a:ext cx="936104" cy="144016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444" y="7081593"/>
            <a:ext cx="7512964" cy="4124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4476273"/>
      </p:ext>
    </p:extLst>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down)">
                                      <p:cBhvr>
                                        <p:cTn id="8" dur="500"/>
                                        <p:tgtEl>
                                          <p:spTgt spid="6"/>
                                        </p:tgtEl>
                                      </p:cBhvr>
                                    </p:animEffect>
                                  </p:childTnLst>
                                </p:cTn>
                              </p:par>
                            </p:childTnLst>
                          </p:cTn>
                        </p:par>
                      </p:childTnLst>
                    </p:cTn>
                  </p:par>
                  <p:par>
                    <p:cTn id="9" fill="hold">
                      <p:stCondLst>
                        <p:cond delay="indefinite"/>
                      </p:stCondLst>
                      <p:childTnLst>
                        <p:par>
                          <p:cTn id="10" fill="hold">
                            <p:stCondLst>
                              <p:cond delay="0"/>
                            </p:stCondLst>
                            <p:childTnLst>
                              <p:par>
                                <p:cTn id="11" presetID="42" presetClass="path" presetSubtype="0" accel="50000" decel="50000" fill="hold" nodeType="clickEffect">
                                  <p:stCondLst>
                                    <p:cond delay="0"/>
                                  </p:stCondLst>
                                  <p:childTnLst>
                                    <p:animMotion origin="layout" path="M -3.88889E-6 7.40741E-7 L 0.25209 -0.21019 " pathEditMode="relative" rAng="0" ptsTypes="AA">
                                      <p:cBhvr>
                                        <p:cTn id="12" dur="2000" fill="hold"/>
                                        <p:tgtEl>
                                          <p:spTgt spid="8194"/>
                                        </p:tgtEl>
                                        <p:attrNameLst>
                                          <p:attrName>ppt_x</p:attrName>
                                          <p:attrName>ppt_y</p:attrName>
                                        </p:attrNameLst>
                                      </p:cBhvr>
                                      <p:rCtr x="12604" y="-10509"/>
                                    </p:animMotion>
                                  </p:childTnLst>
                                </p:cTn>
                              </p:par>
                              <p:par>
                                <p:cTn id="13" presetID="10" presetClass="exit" presetSubtype="0" fill="hold" grpId="0" nodeType="withEffect">
                                  <p:stCondLst>
                                    <p:cond delay="0"/>
                                  </p:stCondLst>
                                  <p:childTnLst>
                                    <p:animEffect transition="out" filter="fade">
                                      <p:cBhvr>
                                        <p:cTn id="14" dur="500"/>
                                        <p:tgtEl>
                                          <p:spTgt spid="2"/>
                                        </p:tgtEl>
                                      </p:cBhvr>
                                    </p:animEffect>
                                    <p:set>
                                      <p:cBhvr>
                                        <p:cTn id="15" dur="1" fill="hold">
                                          <p:stCondLst>
                                            <p:cond delay="499"/>
                                          </p:stCondLst>
                                        </p:cTn>
                                        <p:tgtEl>
                                          <p:spTgt spid="2"/>
                                        </p:tgtEl>
                                        <p:attrNameLst>
                                          <p:attrName>style.visibility</p:attrName>
                                        </p:attrNameLst>
                                      </p:cBhvr>
                                      <p:to>
                                        <p:strVal val="hidden"/>
                                      </p:to>
                                    </p:set>
                                  </p:childTnLst>
                                </p:cTn>
                              </p:par>
                              <p:par>
                                <p:cTn id="16" presetID="6" presetClass="emph" presetSubtype="0" fill="hold" nodeType="withEffect">
                                  <p:stCondLst>
                                    <p:cond delay="0"/>
                                  </p:stCondLst>
                                  <p:childTnLst>
                                    <p:animScale>
                                      <p:cBhvr>
                                        <p:cTn id="17" dur="2000" fill="hold"/>
                                        <p:tgtEl>
                                          <p:spTgt spid="8194"/>
                                        </p:tgtEl>
                                      </p:cBhvr>
                                      <p:by x="50000" y="50000"/>
                                    </p:animScale>
                                  </p:childTnLst>
                                </p:cTn>
                              </p:par>
                            </p:childTnLst>
                          </p:cTn>
                        </p:par>
                        <p:par>
                          <p:cTn id="18" fill="hold">
                            <p:stCondLst>
                              <p:cond delay="2000"/>
                            </p:stCondLst>
                            <p:childTnLst>
                              <p:par>
                                <p:cTn id="19" presetID="42" presetClass="path" presetSubtype="0" accel="50000" decel="50000" fill="hold" nodeType="afterEffect">
                                  <p:stCondLst>
                                    <p:cond delay="0"/>
                                  </p:stCondLst>
                                  <p:childTnLst>
                                    <p:animMotion origin="layout" path="M 1.38889E-6 0.02755 L -0.00017 -0.73865 " pathEditMode="relative" rAng="0" ptsTypes="AA">
                                      <p:cBhvr>
                                        <p:cTn id="20" dur="2000" fill="hold"/>
                                        <p:tgtEl>
                                          <p:spTgt spid="9"/>
                                        </p:tgtEl>
                                        <p:attrNameLst>
                                          <p:attrName>ppt_x</p:attrName>
                                          <p:attrName>ppt_y</p:attrName>
                                        </p:attrNameLst>
                                      </p:cBhvr>
                                      <p:rCtr x="-17" y="-3831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1520" y="1196752"/>
            <a:ext cx="8640960" cy="5256584"/>
          </a:xfrm>
          <a:prstGeom prst="roundRect">
            <a:avLst>
              <a:gd name="adj" fmla="val 11421"/>
            </a:avLst>
          </a:prstGeom>
          <a:solidFill>
            <a:srgbClr val="008000">
              <a:alpha val="30000"/>
            </a:srgbClr>
          </a:solidFill>
          <a:ln>
            <a:solidFill>
              <a:srgbClr val="FFFF00"/>
            </a:solidFill>
          </a:ln>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76944" y="1529497"/>
            <a:ext cx="8740079" cy="1200329"/>
          </a:xfrm>
          <a:prstGeom prst="rect">
            <a:avLst/>
          </a:prstGeom>
          <a:noFill/>
          <a:scene3d>
            <a:camera prst="orthographicFront"/>
            <a:lightRig rig="threePt" dir="t"/>
          </a:scene3d>
          <a:sp3d>
            <a:bevelT/>
          </a:sp3d>
        </p:spPr>
        <p:txBody>
          <a:bodyPr wrap="square" rtlCol="0">
            <a:spAutoFit/>
          </a:bodyPr>
          <a:lstStyle/>
          <a:p>
            <a:pPr marL="342900" indent="-342900" algn="just">
              <a:buClr>
                <a:srgbClr val="FF0000"/>
              </a:buClr>
              <a:buFont typeface="Wingdings" pitchFamily="2" charset="2"/>
              <a:buChar char="v"/>
            </a:pPr>
            <a:r>
              <a:rPr lang="en-US" sz="2400" dirty="0" smtClean="0">
                <a:latin typeface="Tahoma" pitchFamily="34" charset="0"/>
                <a:ea typeface="Tahoma" pitchFamily="34" charset="0"/>
                <a:cs typeface="Tahoma" pitchFamily="34" charset="0"/>
              </a:rPr>
              <a:t>By including several spectral lines of data in the SVD calculation, the effect of the </a:t>
            </a:r>
            <a:r>
              <a:rPr lang="en-US" sz="2400" u="sng" dirty="0" smtClean="0">
                <a:latin typeface="Tahoma" pitchFamily="34" charset="0"/>
                <a:ea typeface="Tahoma" pitchFamily="34" charset="0"/>
                <a:cs typeface="Tahoma" pitchFamily="34" charset="0"/>
              </a:rPr>
              <a:t>leakage</a:t>
            </a:r>
            <a:r>
              <a:rPr lang="en-US" sz="2400" dirty="0" smtClean="0">
                <a:latin typeface="Tahoma" pitchFamily="34" charset="0"/>
                <a:ea typeface="Tahoma" pitchFamily="34" charset="0"/>
                <a:cs typeface="Tahoma" pitchFamily="34" charset="0"/>
              </a:rPr>
              <a:t> error and </a:t>
            </a:r>
            <a:r>
              <a:rPr lang="en-US" sz="2400" u="sng" dirty="0" smtClean="0">
                <a:latin typeface="Tahoma" pitchFamily="34" charset="0"/>
                <a:ea typeface="Tahoma" pitchFamily="34" charset="0"/>
                <a:cs typeface="Tahoma" pitchFamily="34" charset="0"/>
              </a:rPr>
              <a:t>noise</a:t>
            </a:r>
            <a:r>
              <a:rPr lang="en-US" sz="2400" dirty="0" smtClean="0">
                <a:latin typeface="Tahoma" pitchFamily="34" charset="0"/>
                <a:ea typeface="Tahoma" pitchFamily="34" charset="0"/>
                <a:cs typeface="Tahoma" pitchFamily="34" charset="0"/>
              </a:rPr>
              <a:t> contamination can be minimized.</a:t>
            </a:r>
            <a:endParaRPr lang="en-US" sz="2400" dirty="0">
              <a:latin typeface="Tahoma" pitchFamily="34" charset="0"/>
              <a:ea typeface="Tahoma" pitchFamily="34" charset="0"/>
              <a:cs typeface="Tahoma" pitchFamily="34" charset="0"/>
            </a:endParaRPr>
          </a:p>
        </p:txBody>
      </p:sp>
      <p:sp>
        <p:nvSpPr>
          <p:cNvPr id="6" name="Rounded Rectangle 5"/>
          <p:cNvSpPr/>
          <p:nvPr/>
        </p:nvSpPr>
        <p:spPr>
          <a:xfrm>
            <a:off x="1475656" y="304800"/>
            <a:ext cx="6048672" cy="457200"/>
          </a:xfrm>
          <a:prstGeom prst="roundRect">
            <a:avLst/>
          </a:prstGeom>
          <a:solidFill>
            <a:srgbClr val="FFC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latin typeface="Arial Black" pitchFamily="34" charset="0"/>
              </a:rPr>
              <a:t>C</a:t>
            </a:r>
            <a:r>
              <a:rPr lang="en-US" sz="2800" b="1" dirty="0" smtClean="0">
                <a:solidFill>
                  <a:schemeClr val="accent5">
                    <a:lumMod val="75000"/>
                  </a:schemeClr>
                </a:solidFill>
                <a:latin typeface="Arial Black" pitchFamily="34" charset="0"/>
              </a:rPr>
              <a:t>MIF </a:t>
            </a:r>
            <a:r>
              <a:rPr lang="en-US" sz="2800" b="1" dirty="0" smtClean="0">
                <a:solidFill>
                  <a:srgbClr val="008000"/>
                </a:solidFill>
                <a:latin typeface="Arial Black" pitchFamily="34" charset="0"/>
              </a:rPr>
              <a:t>&amp;</a:t>
            </a:r>
            <a:r>
              <a:rPr lang="en-US" sz="2800" b="1" dirty="0" smtClean="0">
                <a:solidFill>
                  <a:schemeClr val="accent5">
                    <a:lumMod val="75000"/>
                  </a:schemeClr>
                </a:solidFill>
                <a:latin typeface="Arial Black" pitchFamily="34" charset="0"/>
              </a:rPr>
              <a:t> </a:t>
            </a:r>
            <a:r>
              <a:rPr lang="en-US" sz="2800" b="1" dirty="0" err="1" smtClean="0">
                <a:solidFill>
                  <a:srgbClr val="FF0000"/>
                </a:solidFill>
                <a:latin typeface="Arial Black" pitchFamily="34" charset="0"/>
              </a:rPr>
              <a:t>Im</a:t>
            </a:r>
            <a:r>
              <a:rPr lang="en-US" sz="2800" b="1" dirty="0" err="1" smtClean="0">
                <a:solidFill>
                  <a:schemeClr val="accent5">
                    <a:lumMod val="75000"/>
                  </a:schemeClr>
                </a:solidFill>
                <a:latin typeface="Arial Black" pitchFamily="34" charset="0"/>
              </a:rPr>
              <a:t>MIF</a:t>
            </a:r>
            <a:r>
              <a:rPr lang="en-US" sz="2800" b="1" dirty="0" smtClean="0">
                <a:solidFill>
                  <a:schemeClr val="accent5">
                    <a:lumMod val="75000"/>
                  </a:schemeClr>
                </a:solidFill>
                <a:latin typeface="Arial Black" pitchFamily="34" charset="0"/>
              </a:rPr>
              <a:t> </a:t>
            </a:r>
            <a:r>
              <a:rPr lang="en-US" sz="2800" b="1" dirty="0" smtClean="0">
                <a:solidFill>
                  <a:srgbClr val="008000"/>
                </a:solidFill>
                <a:latin typeface="Arial Black" pitchFamily="34" charset="0"/>
              </a:rPr>
              <a:t>&amp;</a:t>
            </a:r>
            <a:r>
              <a:rPr lang="en-US" sz="2800" b="1" dirty="0" smtClean="0">
                <a:solidFill>
                  <a:schemeClr val="accent5">
                    <a:lumMod val="75000"/>
                  </a:schemeClr>
                </a:solidFill>
                <a:latin typeface="Arial Black" pitchFamily="34" charset="0"/>
              </a:rPr>
              <a:t> </a:t>
            </a:r>
            <a:r>
              <a:rPr lang="en-US" sz="2800" b="1" dirty="0" err="1" smtClean="0">
                <a:solidFill>
                  <a:srgbClr val="FF0000"/>
                </a:solidFill>
                <a:latin typeface="Arial Black" pitchFamily="34" charset="0"/>
              </a:rPr>
              <a:t>Co</a:t>
            </a:r>
            <a:r>
              <a:rPr lang="en-US" sz="2800" b="1" dirty="0" err="1" smtClean="0">
                <a:solidFill>
                  <a:schemeClr val="accent5">
                    <a:lumMod val="75000"/>
                  </a:schemeClr>
                </a:solidFill>
                <a:latin typeface="Arial Black" pitchFamily="34" charset="0"/>
              </a:rPr>
              <a:t>MIF</a:t>
            </a:r>
            <a:endParaRPr lang="en-US" sz="2800" b="1" dirty="0">
              <a:solidFill>
                <a:schemeClr val="accent5">
                  <a:lumMod val="75000"/>
                </a:schemeClr>
              </a:solidFill>
              <a:latin typeface="Arial Black" pitchFamily="34" charset="0"/>
            </a:endParaRPr>
          </a:p>
        </p:txBody>
      </p:sp>
      <p:pic>
        <p:nvPicPr>
          <p:cNvPr id="7" name="Picture 6"/>
          <p:cNvPicPr>
            <a:picLocks noChangeAspect="1"/>
          </p:cNvPicPr>
          <p:nvPr/>
        </p:nvPicPr>
        <p:blipFill>
          <a:blip r:embed="rId3" cstate="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07504" y="44624"/>
            <a:ext cx="1143000" cy="1143000"/>
          </a:xfrm>
          <a:prstGeom prst="rect">
            <a:avLst/>
          </a:prstGeom>
        </p:spPr>
      </p:pic>
      <p:cxnSp>
        <p:nvCxnSpPr>
          <p:cNvPr id="8" name="Straight Connector 7"/>
          <p:cNvCxnSpPr/>
          <p:nvPr/>
        </p:nvCxnSpPr>
        <p:spPr>
          <a:xfrm>
            <a:off x="539552" y="3140968"/>
            <a:ext cx="7781428"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5796136" y="3861048"/>
            <a:ext cx="1832012" cy="457200"/>
          </a:xfrm>
          <a:prstGeom prst="roundRect">
            <a:avLst/>
          </a:prstGeom>
          <a:solidFill>
            <a:srgbClr val="FFC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rgbClr val="FF0000"/>
                </a:solidFill>
                <a:latin typeface="Arial Black" pitchFamily="34" charset="0"/>
              </a:rPr>
              <a:t>Co</a:t>
            </a:r>
            <a:r>
              <a:rPr lang="en-US" sz="2800" b="1" dirty="0" err="1" smtClean="0">
                <a:solidFill>
                  <a:schemeClr val="accent5">
                    <a:lumMod val="75000"/>
                  </a:schemeClr>
                </a:solidFill>
                <a:latin typeface="Arial Black" pitchFamily="34" charset="0"/>
              </a:rPr>
              <a:t>MIF</a:t>
            </a:r>
            <a:endParaRPr lang="en-US" sz="2800" b="1" dirty="0">
              <a:solidFill>
                <a:schemeClr val="accent5">
                  <a:lumMod val="75000"/>
                </a:schemeClr>
              </a:solidFill>
              <a:latin typeface="Arial Black" pitchFamily="34" charset="0"/>
            </a:endParaRPr>
          </a:p>
        </p:txBody>
      </p:sp>
      <p:sp>
        <p:nvSpPr>
          <p:cNvPr id="10" name="Rounded Rectangle 9"/>
          <p:cNvSpPr/>
          <p:nvPr/>
        </p:nvSpPr>
        <p:spPr>
          <a:xfrm>
            <a:off x="1443844" y="3825890"/>
            <a:ext cx="1832012" cy="457200"/>
          </a:xfrm>
          <a:prstGeom prst="roundRect">
            <a:avLst/>
          </a:prstGeom>
          <a:solidFill>
            <a:srgbClr val="FFC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rgbClr val="FF0000"/>
                </a:solidFill>
                <a:latin typeface="Arial Black" pitchFamily="34" charset="0"/>
              </a:rPr>
              <a:t>Im</a:t>
            </a:r>
            <a:r>
              <a:rPr lang="en-US" sz="2800" b="1" dirty="0" err="1" smtClean="0">
                <a:solidFill>
                  <a:schemeClr val="accent5">
                    <a:lumMod val="75000"/>
                  </a:schemeClr>
                </a:solidFill>
                <a:latin typeface="Arial Black" pitchFamily="34" charset="0"/>
              </a:rPr>
              <a:t>MIF</a:t>
            </a:r>
            <a:endParaRPr lang="en-US" sz="2800" b="1" dirty="0">
              <a:solidFill>
                <a:schemeClr val="accent5">
                  <a:lumMod val="75000"/>
                </a:schemeClr>
              </a:solidFill>
              <a:latin typeface="Arial Black" pitchFamily="34" charset="0"/>
            </a:endParaRPr>
          </a:p>
        </p:txBody>
      </p:sp>
      <p:sp>
        <p:nvSpPr>
          <p:cNvPr id="11" name="Rounded Rectangle 10"/>
          <p:cNvSpPr/>
          <p:nvPr/>
        </p:nvSpPr>
        <p:spPr>
          <a:xfrm>
            <a:off x="539552" y="4523251"/>
            <a:ext cx="3672408" cy="489925"/>
          </a:xfrm>
          <a:prstGeom prst="roundRect">
            <a:avLst/>
          </a:prstGeom>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Object 11"/>
          <p:cNvGraphicFramePr>
            <a:graphicFrameLocks noChangeAspect="1"/>
          </p:cNvGraphicFramePr>
          <p:nvPr>
            <p:extLst>
              <p:ext uri="{D42A27DB-BD31-4B8C-83A1-F6EECF244321}">
                <p14:modId xmlns:p14="http://schemas.microsoft.com/office/powerpoint/2010/main" val="1367120140"/>
              </p:ext>
            </p:extLst>
          </p:nvPr>
        </p:nvGraphicFramePr>
        <p:xfrm>
          <a:off x="539332" y="4545124"/>
          <a:ext cx="3734346" cy="412647"/>
        </p:xfrm>
        <a:graphic>
          <a:graphicData uri="http://schemas.openxmlformats.org/presentationml/2006/ole">
            <mc:AlternateContent xmlns:mc="http://schemas.openxmlformats.org/markup-compatibility/2006">
              <mc:Choice xmlns:v="urn:schemas-microsoft-com:vml" Requires="v">
                <p:oleObj spid="_x0000_s9307" name="Equation" r:id="rId4" imgW="2057400" imgH="253800" progId="Equation.DSMT4">
                  <p:embed/>
                </p:oleObj>
              </mc:Choice>
              <mc:Fallback>
                <p:oleObj name="Equation" r:id="rId4" imgW="2057400" imgH="253800" progId="Equation.DSMT4">
                  <p:embed/>
                  <p:pic>
                    <p:nvPicPr>
                      <p:cNvPr id="0" name="Picture 8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332" y="4545124"/>
                        <a:ext cx="3734346" cy="41264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ounded Rectangle 12"/>
          <p:cNvSpPr/>
          <p:nvPr/>
        </p:nvSpPr>
        <p:spPr>
          <a:xfrm>
            <a:off x="4870322" y="4509120"/>
            <a:ext cx="3672408" cy="489925"/>
          </a:xfrm>
          <a:prstGeom prst="roundRect">
            <a:avLst/>
          </a:prstGeom>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Object 13"/>
          <p:cNvGraphicFramePr>
            <a:graphicFrameLocks noChangeAspect="1"/>
          </p:cNvGraphicFramePr>
          <p:nvPr>
            <p:extLst>
              <p:ext uri="{D42A27DB-BD31-4B8C-83A1-F6EECF244321}">
                <p14:modId xmlns:p14="http://schemas.microsoft.com/office/powerpoint/2010/main" val="2634700682"/>
              </p:ext>
            </p:extLst>
          </p:nvPr>
        </p:nvGraphicFramePr>
        <p:xfrm>
          <a:off x="4870102" y="4530993"/>
          <a:ext cx="3734346" cy="412647"/>
        </p:xfrm>
        <a:graphic>
          <a:graphicData uri="http://schemas.openxmlformats.org/presentationml/2006/ole">
            <mc:AlternateContent xmlns:mc="http://schemas.openxmlformats.org/markup-compatibility/2006">
              <mc:Choice xmlns:v="urn:schemas-microsoft-com:vml" Requires="v">
                <p:oleObj spid="_x0000_s9308" name="Equation" r:id="rId6" imgW="2057400" imgH="253800" progId="Equation.DSMT4">
                  <p:embed/>
                </p:oleObj>
              </mc:Choice>
              <mc:Fallback>
                <p:oleObj name="Equation" r:id="rId6" imgW="2057400" imgH="253800" progId="Equation.DSMT4">
                  <p:embed/>
                  <p:pic>
                    <p:nvPicPr>
                      <p:cNvPr id="0" name="Picture 8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70102" y="4530993"/>
                        <a:ext cx="3734346" cy="41264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559701183"/>
      </p:ext>
    </p:extLst>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down)">
                                      <p:cBhvr>
                                        <p:cTn id="8" dur="500"/>
                                        <p:tgtEl>
                                          <p:spTgt spid="6"/>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p:tgtEl>
                                          <p:spTgt spid="9"/>
                                        </p:tgtEl>
                                        <p:attrNameLst>
                                          <p:attrName>ppt_y</p:attrName>
                                        </p:attrNameLst>
                                      </p:cBhvr>
                                      <p:tavLst>
                                        <p:tav tm="0">
                                          <p:val>
                                            <p:strVal val="#ppt_y-#ppt_h*1.125000"/>
                                          </p:val>
                                        </p:tav>
                                        <p:tav tm="100000">
                                          <p:val>
                                            <p:strVal val="#ppt_y"/>
                                          </p:val>
                                        </p:tav>
                                      </p:tavLst>
                                    </p:anim>
                                    <p:animEffect transition="in" filter="wipe(down)">
                                      <p:cBhvr>
                                        <p:cTn id="12" dur="500"/>
                                        <p:tgtEl>
                                          <p:spTgt spid="9"/>
                                        </p:tgtEl>
                                      </p:cBhvr>
                                    </p:animEffect>
                                  </p:childTnLst>
                                </p:cTn>
                              </p:par>
                              <p:par>
                                <p:cTn id="13" presetID="12" presetClass="entr" presetSubtype="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p:tgtEl>
                                          <p:spTgt spid="10"/>
                                        </p:tgtEl>
                                        <p:attrNameLst>
                                          <p:attrName>ppt_y</p:attrName>
                                        </p:attrNameLst>
                                      </p:cBhvr>
                                      <p:tavLst>
                                        <p:tav tm="0">
                                          <p:val>
                                            <p:strVal val="#ppt_y-#ppt_h*1.125000"/>
                                          </p:val>
                                        </p:tav>
                                        <p:tav tm="100000">
                                          <p:val>
                                            <p:strVal val="#ppt_y"/>
                                          </p:val>
                                        </p:tav>
                                      </p:tavLst>
                                    </p:anim>
                                    <p:animEffect transition="in" filter="wipe(down)">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1520" y="1196752"/>
            <a:ext cx="8640960" cy="5256584"/>
          </a:xfrm>
          <a:prstGeom prst="roundRect">
            <a:avLst>
              <a:gd name="adj" fmla="val 11421"/>
            </a:avLst>
          </a:prstGeom>
          <a:solidFill>
            <a:srgbClr val="008000">
              <a:alpha val="30000"/>
            </a:srgbClr>
          </a:solidFill>
          <a:ln>
            <a:solidFill>
              <a:srgbClr val="FFFF00"/>
            </a:solidFill>
          </a:ln>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2843808" y="304800"/>
            <a:ext cx="3960440" cy="457200"/>
          </a:xfrm>
          <a:prstGeom prst="roundRect">
            <a:avLst/>
          </a:prstGeom>
          <a:solidFill>
            <a:srgbClr val="FFC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accent5">
                    <a:lumMod val="75000"/>
                  </a:schemeClr>
                </a:solidFill>
                <a:latin typeface="Arial Black" pitchFamily="34" charset="0"/>
              </a:rPr>
              <a:t> </a:t>
            </a:r>
            <a:r>
              <a:rPr lang="en-US" sz="2800" b="1" dirty="0" err="1" smtClean="0">
                <a:solidFill>
                  <a:srgbClr val="FF0000"/>
                </a:solidFill>
                <a:latin typeface="Arial Black" pitchFamily="34" charset="0"/>
              </a:rPr>
              <a:t>Im</a:t>
            </a:r>
            <a:r>
              <a:rPr lang="en-US" sz="2800" b="1" dirty="0" err="1" smtClean="0">
                <a:solidFill>
                  <a:schemeClr val="accent5">
                    <a:lumMod val="75000"/>
                  </a:schemeClr>
                </a:solidFill>
                <a:latin typeface="Arial Black" pitchFamily="34" charset="0"/>
              </a:rPr>
              <a:t>MIF</a:t>
            </a:r>
            <a:r>
              <a:rPr lang="en-US" sz="2800" b="1" dirty="0" smtClean="0">
                <a:solidFill>
                  <a:schemeClr val="accent5">
                    <a:lumMod val="75000"/>
                  </a:schemeClr>
                </a:solidFill>
                <a:latin typeface="Arial Black" pitchFamily="34" charset="0"/>
              </a:rPr>
              <a:t> </a:t>
            </a:r>
            <a:r>
              <a:rPr lang="en-US" sz="2800" b="1" dirty="0" smtClean="0">
                <a:solidFill>
                  <a:srgbClr val="008000"/>
                </a:solidFill>
                <a:latin typeface="Arial Black" pitchFamily="34" charset="0"/>
              </a:rPr>
              <a:t>&amp;</a:t>
            </a:r>
            <a:r>
              <a:rPr lang="en-US" sz="2800" b="1" dirty="0" smtClean="0">
                <a:solidFill>
                  <a:schemeClr val="accent5">
                    <a:lumMod val="75000"/>
                  </a:schemeClr>
                </a:solidFill>
                <a:latin typeface="Arial Black" pitchFamily="34" charset="0"/>
              </a:rPr>
              <a:t> </a:t>
            </a:r>
            <a:r>
              <a:rPr lang="en-US" sz="2800" b="1" dirty="0" err="1" smtClean="0">
                <a:solidFill>
                  <a:srgbClr val="FF0000"/>
                </a:solidFill>
                <a:latin typeface="Arial Black" pitchFamily="34" charset="0"/>
              </a:rPr>
              <a:t>Co</a:t>
            </a:r>
            <a:r>
              <a:rPr lang="en-US" sz="2800" b="1" dirty="0" err="1" smtClean="0">
                <a:solidFill>
                  <a:schemeClr val="accent5">
                    <a:lumMod val="75000"/>
                  </a:schemeClr>
                </a:solidFill>
                <a:latin typeface="Arial Black" pitchFamily="34" charset="0"/>
              </a:rPr>
              <a:t>MIF</a:t>
            </a:r>
            <a:endParaRPr lang="en-US" sz="2800" b="1" dirty="0">
              <a:solidFill>
                <a:schemeClr val="accent5">
                  <a:lumMod val="75000"/>
                </a:schemeClr>
              </a:solidFill>
              <a:latin typeface="Arial Black" pitchFamily="34" charset="0"/>
            </a:endParaRPr>
          </a:p>
        </p:txBody>
      </p:sp>
      <p:pic>
        <p:nvPicPr>
          <p:cNvPr id="7" name="Picture 6"/>
          <p:cNvPicPr>
            <a:picLocks noChangeAspect="1"/>
          </p:cNvPicPr>
          <p:nvPr/>
        </p:nvPicPr>
        <p:blipFill>
          <a:blip r:embed="rId3" cstate="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07504" y="44624"/>
            <a:ext cx="1143000" cy="1143000"/>
          </a:xfrm>
          <a:prstGeom prst="rect">
            <a:avLst/>
          </a:prstGeom>
        </p:spPr>
      </p:pic>
      <p:sp>
        <p:nvSpPr>
          <p:cNvPr id="10" name="Rounded Rectangle 9"/>
          <p:cNvSpPr/>
          <p:nvPr/>
        </p:nvSpPr>
        <p:spPr>
          <a:xfrm>
            <a:off x="544690" y="1628800"/>
            <a:ext cx="1832012" cy="457200"/>
          </a:xfrm>
          <a:prstGeom prst="roundRect">
            <a:avLst/>
          </a:prstGeom>
          <a:solidFill>
            <a:srgbClr val="FFC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rgbClr val="FF0000"/>
                </a:solidFill>
                <a:latin typeface="Arial Black" pitchFamily="34" charset="0"/>
              </a:rPr>
              <a:t>Co</a:t>
            </a:r>
            <a:r>
              <a:rPr lang="en-US" sz="2800" b="1" dirty="0" err="1" smtClean="0">
                <a:solidFill>
                  <a:schemeClr val="accent5">
                    <a:lumMod val="75000"/>
                  </a:schemeClr>
                </a:solidFill>
                <a:latin typeface="Arial Black" pitchFamily="34" charset="0"/>
              </a:rPr>
              <a:t>MIF</a:t>
            </a:r>
            <a:endParaRPr lang="en-US" sz="2800" b="1" dirty="0">
              <a:solidFill>
                <a:schemeClr val="accent5">
                  <a:lumMod val="75000"/>
                </a:schemeClr>
              </a:solidFill>
              <a:latin typeface="Arial Black" pitchFamily="34" charset="0"/>
            </a:endParaRPr>
          </a:p>
        </p:txBody>
      </p:sp>
      <p:sp>
        <p:nvSpPr>
          <p:cNvPr id="11" name="Rounded Rectangle 10"/>
          <p:cNvSpPr/>
          <p:nvPr/>
        </p:nvSpPr>
        <p:spPr>
          <a:xfrm>
            <a:off x="2987824" y="2276872"/>
            <a:ext cx="3672408" cy="489925"/>
          </a:xfrm>
          <a:prstGeom prst="roundRect">
            <a:avLst/>
          </a:prstGeom>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44690" y="3068960"/>
            <a:ext cx="8131766" cy="3477875"/>
          </a:xfrm>
          <a:prstGeom prst="rect">
            <a:avLst/>
          </a:prstGeom>
        </p:spPr>
        <p:txBody>
          <a:bodyPr wrap="square">
            <a:spAutoFit/>
          </a:bodyPr>
          <a:lstStyle/>
          <a:p>
            <a:pPr marL="342900" indent="-342900" algn="just">
              <a:buClr>
                <a:srgbClr val="0000FF"/>
              </a:buClr>
              <a:buFont typeface="Wingdings" pitchFamily="2" charset="2"/>
              <a:buChar char="ü"/>
            </a:pPr>
            <a:r>
              <a:rPr lang="en-US" sz="2000" dirty="0" smtClean="0">
                <a:solidFill>
                  <a:srgbClr val="FFFF00"/>
                </a:solidFill>
                <a:latin typeface="Tahoma" pitchFamily="34" charset="0"/>
                <a:ea typeface="Tahoma" pitchFamily="34" charset="0"/>
                <a:cs typeface="Tahoma" pitchFamily="34" charset="0"/>
              </a:rPr>
              <a:t>Eigenvalues will be calculated at each spectral lines and plotted against frequency; usually on a log magnitude scale.</a:t>
            </a:r>
          </a:p>
          <a:p>
            <a:pPr marL="342900" indent="-342900" algn="just">
              <a:buClr>
                <a:srgbClr val="0000FF"/>
              </a:buClr>
              <a:buFont typeface="Wingdings" pitchFamily="2" charset="2"/>
              <a:buChar char="ü"/>
            </a:pPr>
            <a:endParaRPr lang="en-US" sz="2000" dirty="0">
              <a:solidFill>
                <a:srgbClr val="FFFF00"/>
              </a:solidFill>
              <a:latin typeface="Tahoma" pitchFamily="34" charset="0"/>
              <a:ea typeface="Tahoma" pitchFamily="34" charset="0"/>
              <a:cs typeface="Tahoma" pitchFamily="34" charset="0"/>
            </a:endParaRPr>
          </a:p>
          <a:p>
            <a:pPr marL="342900" indent="-342900" algn="just">
              <a:buClr>
                <a:srgbClr val="0000FF"/>
              </a:buClr>
              <a:buFont typeface="Wingdings" pitchFamily="2" charset="2"/>
              <a:buChar char="ü"/>
            </a:pPr>
            <a:r>
              <a:rPr lang="en-US" sz="2000" dirty="0" smtClean="0">
                <a:solidFill>
                  <a:srgbClr val="FFFF00"/>
                </a:solidFill>
                <a:latin typeface="Tahoma" pitchFamily="34" charset="0"/>
                <a:ea typeface="Tahoma" pitchFamily="34" charset="0"/>
                <a:cs typeface="Tahoma" pitchFamily="34" charset="0"/>
              </a:rPr>
              <a:t>Local minima define the </a:t>
            </a:r>
            <a:r>
              <a:rPr lang="en-US" sz="2000" dirty="0" smtClean="0">
                <a:solidFill>
                  <a:srgbClr val="FA06D7"/>
                </a:solidFill>
                <a:latin typeface="Tahoma" pitchFamily="34" charset="0"/>
                <a:ea typeface="Tahoma" pitchFamily="34" charset="0"/>
                <a:cs typeface="Tahoma" pitchFamily="34" charset="0"/>
              </a:rPr>
              <a:t>UNFs</a:t>
            </a:r>
            <a:r>
              <a:rPr lang="en-US" sz="2000" dirty="0" smtClean="0">
                <a:solidFill>
                  <a:srgbClr val="FFFF00"/>
                </a:solidFill>
                <a:latin typeface="Tahoma" pitchFamily="34" charset="0"/>
                <a:ea typeface="Tahoma" pitchFamily="34" charset="0"/>
                <a:cs typeface="Tahoma" pitchFamily="34" charset="0"/>
              </a:rPr>
              <a:t>.</a:t>
            </a:r>
          </a:p>
          <a:p>
            <a:pPr marL="342900" indent="-342900" algn="just">
              <a:buClr>
                <a:srgbClr val="0000FF"/>
              </a:buClr>
              <a:buFont typeface="Wingdings" pitchFamily="2" charset="2"/>
              <a:buChar char="ü"/>
            </a:pPr>
            <a:endParaRPr lang="en-US" sz="2000" dirty="0">
              <a:solidFill>
                <a:srgbClr val="FFFF00"/>
              </a:solidFill>
              <a:latin typeface="Tahoma" pitchFamily="34" charset="0"/>
              <a:ea typeface="Tahoma" pitchFamily="34" charset="0"/>
              <a:cs typeface="Tahoma" pitchFamily="34" charset="0"/>
            </a:endParaRPr>
          </a:p>
          <a:p>
            <a:pPr marL="342900" indent="-342900" algn="just">
              <a:buClr>
                <a:srgbClr val="0000FF"/>
              </a:buClr>
              <a:buFont typeface="Wingdings" pitchFamily="2" charset="2"/>
              <a:buChar char="ü"/>
            </a:pPr>
            <a:r>
              <a:rPr lang="en-US" sz="2000" dirty="0" smtClean="0">
                <a:solidFill>
                  <a:srgbClr val="FFFF00"/>
                </a:solidFill>
                <a:latin typeface="Tahoma" pitchFamily="34" charset="0"/>
                <a:ea typeface="Tahoma" pitchFamily="34" charset="0"/>
                <a:cs typeface="Tahoma" pitchFamily="34" charset="0"/>
              </a:rPr>
              <a:t>False minima occur even for noise free measurement data.</a:t>
            </a:r>
          </a:p>
          <a:p>
            <a:pPr marL="342900" indent="-342900" algn="just">
              <a:buClr>
                <a:srgbClr val="0000FF"/>
              </a:buClr>
              <a:buFont typeface="Wingdings" pitchFamily="2" charset="2"/>
              <a:buChar char="ü"/>
            </a:pPr>
            <a:endParaRPr lang="en-US" sz="2000" dirty="0">
              <a:solidFill>
                <a:srgbClr val="FFFF00"/>
              </a:solidFill>
              <a:latin typeface="Tahoma" pitchFamily="34" charset="0"/>
              <a:ea typeface="Tahoma" pitchFamily="34" charset="0"/>
              <a:cs typeface="Tahoma" pitchFamily="34" charset="0"/>
            </a:endParaRPr>
          </a:p>
          <a:p>
            <a:pPr marL="342900" indent="-342900" algn="just">
              <a:buClr>
                <a:srgbClr val="0000FF"/>
              </a:buClr>
              <a:buFont typeface="Wingdings" pitchFamily="2" charset="2"/>
              <a:buChar char="ü"/>
            </a:pPr>
            <a:r>
              <a:rPr lang="en-US" sz="2000" dirty="0" err="1" smtClean="0">
                <a:solidFill>
                  <a:srgbClr val="FFFF00"/>
                </a:solidFill>
                <a:latin typeface="Tahoma" pitchFamily="34" charset="0"/>
                <a:ea typeface="Tahoma" pitchFamily="34" charset="0"/>
                <a:cs typeface="Tahoma" pitchFamily="34" charset="0"/>
              </a:rPr>
              <a:t>CoMIF</a:t>
            </a:r>
            <a:r>
              <a:rPr lang="en-US" sz="2000" dirty="0" smtClean="0">
                <a:solidFill>
                  <a:srgbClr val="FFFF00"/>
                </a:solidFill>
                <a:latin typeface="Tahoma" pitchFamily="34" charset="0"/>
                <a:ea typeface="Tahoma" pitchFamily="34" charset="0"/>
                <a:cs typeface="Tahoma" pitchFamily="34" charset="0"/>
              </a:rPr>
              <a:t> is usually referred to as the </a:t>
            </a:r>
            <a:r>
              <a:rPr lang="en-US" sz="2000" u="sng" dirty="0" smtClean="0">
                <a:solidFill>
                  <a:srgbClr val="FFFF00"/>
                </a:solidFill>
                <a:latin typeface="Tahoma" pitchFamily="34" charset="0"/>
                <a:ea typeface="Tahoma" pitchFamily="34" charset="0"/>
                <a:cs typeface="Tahoma" pitchFamily="34" charset="0"/>
              </a:rPr>
              <a:t>extended Asher method</a:t>
            </a:r>
            <a:r>
              <a:rPr lang="en-US" sz="2000" dirty="0" smtClean="0">
                <a:solidFill>
                  <a:srgbClr val="FFFF00"/>
                </a:solidFill>
                <a:latin typeface="Tahoma" pitchFamily="34" charset="0"/>
                <a:ea typeface="Tahoma" pitchFamily="34" charset="0"/>
                <a:cs typeface="Tahoma" pitchFamily="34" charset="0"/>
              </a:rPr>
              <a:t>.</a:t>
            </a:r>
          </a:p>
          <a:p>
            <a:pPr marL="342900" indent="-342900" algn="just">
              <a:buClr>
                <a:srgbClr val="0000FF"/>
              </a:buClr>
              <a:buFont typeface="Wingdings" pitchFamily="2" charset="2"/>
              <a:buChar char="ü"/>
            </a:pPr>
            <a:endParaRPr lang="en-US" sz="2000" dirty="0">
              <a:solidFill>
                <a:srgbClr val="FFFF00"/>
              </a:solidFill>
              <a:latin typeface="Tahoma" pitchFamily="34" charset="0"/>
              <a:ea typeface="Tahoma" pitchFamily="34" charset="0"/>
              <a:cs typeface="Tahoma" pitchFamily="34" charset="0"/>
            </a:endParaRPr>
          </a:p>
          <a:p>
            <a:pPr marL="342900" indent="-342900" algn="just">
              <a:buClr>
                <a:srgbClr val="0000FF"/>
              </a:buClr>
              <a:buFont typeface="Wingdings" pitchFamily="2" charset="2"/>
              <a:buChar char="ü"/>
            </a:pPr>
            <a:endParaRPr lang="en-US" sz="2000" dirty="0" smtClean="0">
              <a:solidFill>
                <a:srgbClr val="FFFF00"/>
              </a:solidFill>
              <a:latin typeface="Tahoma" pitchFamily="34" charset="0"/>
              <a:ea typeface="Tahoma" pitchFamily="34" charset="0"/>
              <a:cs typeface="Tahoma" pitchFamily="34" charset="0"/>
            </a:endParaRPr>
          </a:p>
          <a:p>
            <a:pPr marL="342900" indent="-342900" algn="just">
              <a:buClr>
                <a:srgbClr val="0000FF"/>
              </a:buClr>
              <a:buFont typeface="Wingdings" pitchFamily="2" charset="2"/>
              <a:buChar char="ü"/>
            </a:pPr>
            <a:endParaRPr lang="en-US" sz="2000" dirty="0">
              <a:solidFill>
                <a:srgbClr val="FFFF00"/>
              </a:solidFill>
              <a:latin typeface="Tahoma" pitchFamily="34" charset="0"/>
              <a:ea typeface="Tahoma" pitchFamily="34" charset="0"/>
              <a:cs typeface="Tahoma"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138155110"/>
              </p:ext>
            </p:extLst>
          </p:nvPr>
        </p:nvGraphicFramePr>
        <p:xfrm>
          <a:off x="2957128" y="2291003"/>
          <a:ext cx="3733800" cy="412750"/>
        </p:xfrm>
        <a:graphic>
          <a:graphicData uri="http://schemas.openxmlformats.org/presentationml/2006/ole">
            <mc:AlternateContent xmlns:mc="http://schemas.openxmlformats.org/markup-compatibility/2006">
              <mc:Choice xmlns:v="urn:schemas-microsoft-com:vml" Requires="v">
                <p:oleObj spid="_x0000_s11302" name="Equation" r:id="rId4" imgW="2057400" imgH="253800" progId="Equation.DSMT4">
                  <p:embed/>
                </p:oleObj>
              </mc:Choice>
              <mc:Fallback>
                <p:oleObj name="Equation" r:id="rId4" imgW="2057400" imgH="253800" progId="Equation.DSMT4">
                  <p:embed/>
                  <p:pic>
                    <p:nvPicPr>
                      <p:cNvPr id="0" name="Picture 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57128" y="2291003"/>
                        <a:ext cx="3733800" cy="412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125364123"/>
      </p:ext>
    </p:extLst>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down)">
                                      <p:cBhvr>
                                        <p:cTn id="8" dur="500"/>
                                        <p:tgtEl>
                                          <p:spTgt spid="6"/>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p:tgtEl>
                                          <p:spTgt spid="10"/>
                                        </p:tgtEl>
                                        <p:attrNameLst>
                                          <p:attrName>ppt_y</p:attrName>
                                        </p:attrNameLst>
                                      </p:cBhvr>
                                      <p:tavLst>
                                        <p:tav tm="0">
                                          <p:val>
                                            <p:strVal val="#ppt_y-#ppt_h*1.125000"/>
                                          </p:val>
                                        </p:tav>
                                        <p:tav tm="100000">
                                          <p:val>
                                            <p:strVal val="#ppt_y"/>
                                          </p:val>
                                        </p:tav>
                                      </p:tavLst>
                                    </p:anim>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1520" y="1196752"/>
            <a:ext cx="8640960" cy="5256584"/>
          </a:xfrm>
          <a:prstGeom prst="roundRect">
            <a:avLst>
              <a:gd name="adj" fmla="val 11421"/>
            </a:avLst>
          </a:prstGeom>
          <a:solidFill>
            <a:srgbClr val="008000">
              <a:alpha val="30000"/>
            </a:srgbClr>
          </a:solidFill>
          <a:ln>
            <a:solidFill>
              <a:srgbClr val="FFFF00"/>
            </a:solidFill>
          </a:ln>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06117" y="1412776"/>
            <a:ext cx="8131766" cy="3170099"/>
          </a:xfrm>
          <a:prstGeom prst="rect">
            <a:avLst/>
          </a:prstGeom>
        </p:spPr>
        <p:txBody>
          <a:bodyPr wrap="square">
            <a:spAutoFit/>
          </a:bodyPr>
          <a:lstStyle/>
          <a:p>
            <a:pPr marL="342900" indent="-342900" algn="just">
              <a:buClr>
                <a:srgbClr val="0000FF"/>
              </a:buClr>
              <a:buFont typeface="Wingdings" pitchFamily="2" charset="2"/>
              <a:buChar char="ü"/>
            </a:pPr>
            <a:r>
              <a:rPr lang="en-US" sz="2000" dirty="0" smtClean="0">
                <a:solidFill>
                  <a:srgbClr val="FFFF00"/>
                </a:solidFill>
                <a:latin typeface="Tahoma" pitchFamily="34" charset="0"/>
                <a:ea typeface="Tahoma" pitchFamily="34" charset="0"/>
                <a:cs typeface="Tahoma" pitchFamily="34" charset="0"/>
              </a:rPr>
              <a:t>                          : imaginary mode indicator </a:t>
            </a:r>
            <a:r>
              <a:rPr lang="en-US" sz="2000" dirty="0" err="1" smtClean="0">
                <a:solidFill>
                  <a:srgbClr val="FFFF00"/>
                </a:solidFill>
                <a:latin typeface="Tahoma" pitchFamily="34" charset="0"/>
                <a:ea typeface="Tahoma" pitchFamily="34" charset="0"/>
                <a:cs typeface="Tahoma" pitchFamily="34" charset="0"/>
              </a:rPr>
              <a:t>funtion</a:t>
            </a:r>
            <a:r>
              <a:rPr lang="en-US" sz="2000" dirty="0" smtClean="0">
                <a:solidFill>
                  <a:srgbClr val="FFFF00"/>
                </a:solidFill>
                <a:latin typeface="Tahoma" pitchFamily="34" charset="0"/>
                <a:ea typeface="Tahoma" pitchFamily="34" charset="0"/>
                <a:cs typeface="Tahoma" pitchFamily="34" charset="0"/>
              </a:rPr>
              <a:t>.</a:t>
            </a:r>
          </a:p>
          <a:p>
            <a:pPr marL="342900" indent="-342900" algn="just">
              <a:buClr>
                <a:srgbClr val="0000FF"/>
              </a:buClr>
              <a:buFont typeface="Wingdings" pitchFamily="2" charset="2"/>
              <a:buChar char="ü"/>
            </a:pPr>
            <a:endParaRPr lang="en-US" sz="2000" dirty="0">
              <a:solidFill>
                <a:srgbClr val="FFFF00"/>
              </a:solidFill>
              <a:latin typeface="Tahoma" pitchFamily="34" charset="0"/>
              <a:ea typeface="Tahoma" pitchFamily="34" charset="0"/>
              <a:cs typeface="Tahoma" pitchFamily="34" charset="0"/>
            </a:endParaRPr>
          </a:p>
          <a:p>
            <a:pPr marL="342900" indent="-342900" algn="just">
              <a:buClr>
                <a:srgbClr val="0000FF"/>
              </a:buClr>
              <a:buFont typeface="Wingdings" pitchFamily="2" charset="2"/>
              <a:buChar char="ü"/>
            </a:pPr>
            <a:endParaRPr lang="en-US" sz="2000" dirty="0" smtClean="0">
              <a:solidFill>
                <a:srgbClr val="FFFF00"/>
              </a:solidFill>
              <a:latin typeface="Tahoma" pitchFamily="34" charset="0"/>
              <a:ea typeface="Tahoma" pitchFamily="34" charset="0"/>
              <a:cs typeface="Tahoma" pitchFamily="34" charset="0"/>
            </a:endParaRPr>
          </a:p>
          <a:p>
            <a:pPr marL="342900" indent="-342900" algn="just">
              <a:buClr>
                <a:srgbClr val="0000FF"/>
              </a:buClr>
              <a:buFont typeface="Wingdings" pitchFamily="2" charset="2"/>
              <a:buChar char="ü"/>
            </a:pPr>
            <a:endParaRPr lang="en-US" sz="2000" dirty="0">
              <a:solidFill>
                <a:srgbClr val="FFFF00"/>
              </a:solidFill>
              <a:latin typeface="Tahoma" pitchFamily="34" charset="0"/>
              <a:ea typeface="Tahoma" pitchFamily="34" charset="0"/>
              <a:cs typeface="Tahoma" pitchFamily="34" charset="0"/>
            </a:endParaRPr>
          </a:p>
          <a:p>
            <a:pPr marL="342900" indent="-342900" algn="just">
              <a:buClr>
                <a:srgbClr val="0000FF"/>
              </a:buClr>
              <a:buFont typeface="Wingdings" pitchFamily="2" charset="2"/>
              <a:buChar char="ü"/>
            </a:pPr>
            <a:endParaRPr lang="en-US" sz="2000" dirty="0" smtClean="0">
              <a:solidFill>
                <a:srgbClr val="FFFF00"/>
              </a:solidFill>
              <a:latin typeface="Tahoma" pitchFamily="34" charset="0"/>
              <a:ea typeface="Tahoma" pitchFamily="34" charset="0"/>
              <a:cs typeface="Tahoma" pitchFamily="34" charset="0"/>
            </a:endParaRPr>
          </a:p>
          <a:p>
            <a:pPr marL="342900" indent="-342900" algn="just">
              <a:buClr>
                <a:srgbClr val="0000FF"/>
              </a:buClr>
              <a:buFont typeface="Wingdings" pitchFamily="2" charset="2"/>
              <a:buChar char="ü"/>
            </a:pPr>
            <a:endParaRPr lang="en-US" sz="2000" dirty="0">
              <a:solidFill>
                <a:srgbClr val="FFFF00"/>
              </a:solidFill>
              <a:latin typeface="Tahoma" pitchFamily="34" charset="0"/>
              <a:ea typeface="Tahoma" pitchFamily="34" charset="0"/>
              <a:cs typeface="Tahoma" pitchFamily="34" charset="0"/>
            </a:endParaRPr>
          </a:p>
          <a:p>
            <a:pPr marL="342900" indent="-342900" algn="just">
              <a:buClr>
                <a:srgbClr val="0000FF"/>
              </a:buClr>
              <a:buFont typeface="Wingdings" pitchFamily="2" charset="2"/>
              <a:buChar char="ü"/>
            </a:pPr>
            <a:r>
              <a:rPr lang="en-US" sz="2000" dirty="0" smtClean="0">
                <a:solidFill>
                  <a:srgbClr val="FFFF00"/>
                </a:solidFill>
                <a:latin typeface="Tahoma" pitchFamily="34" charset="0"/>
                <a:ea typeface="Tahoma" pitchFamily="34" charset="0"/>
                <a:cs typeface="Tahoma" pitchFamily="34" charset="0"/>
              </a:rPr>
              <a:t>Local peaks of the </a:t>
            </a:r>
            <a:r>
              <a:rPr lang="en-US" sz="2000" dirty="0" smtClean="0">
                <a:solidFill>
                  <a:srgbClr val="FA06D7"/>
                </a:solidFill>
                <a:latin typeface="Tahoma" pitchFamily="34" charset="0"/>
                <a:ea typeface="Tahoma" pitchFamily="34" charset="0"/>
                <a:cs typeface="Tahoma" pitchFamily="34" charset="0"/>
              </a:rPr>
              <a:t>largest eigenvalues </a:t>
            </a:r>
            <a:r>
              <a:rPr lang="en-US" sz="2000" dirty="0" smtClean="0">
                <a:solidFill>
                  <a:srgbClr val="FFFF00"/>
                </a:solidFill>
                <a:latin typeface="Tahoma" pitchFamily="34" charset="0"/>
                <a:ea typeface="Tahoma" pitchFamily="34" charset="0"/>
                <a:cs typeface="Tahoma" pitchFamily="34" charset="0"/>
              </a:rPr>
              <a:t>define the </a:t>
            </a:r>
            <a:r>
              <a:rPr lang="en-US" sz="2000" dirty="0" smtClean="0">
                <a:solidFill>
                  <a:srgbClr val="FA06D7"/>
                </a:solidFill>
                <a:latin typeface="Tahoma" pitchFamily="34" charset="0"/>
                <a:ea typeface="Tahoma" pitchFamily="34" charset="0"/>
                <a:cs typeface="Tahoma" pitchFamily="34" charset="0"/>
              </a:rPr>
              <a:t>UNFs.</a:t>
            </a:r>
          </a:p>
          <a:p>
            <a:pPr marL="342900" indent="-342900" algn="just">
              <a:buClr>
                <a:srgbClr val="0000FF"/>
              </a:buClr>
              <a:buFont typeface="Wingdings" pitchFamily="2" charset="2"/>
              <a:buChar char="ü"/>
            </a:pPr>
            <a:r>
              <a:rPr lang="en-US" sz="2000" dirty="0" smtClean="0">
                <a:solidFill>
                  <a:srgbClr val="FFFF00"/>
                </a:solidFill>
                <a:latin typeface="Tahoma" pitchFamily="34" charset="0"/>
                <a:ea typeface="Tahoma" pitchFamily="34" charset="0"/>
                <a:cs typeface="Tahoma" pitchFamily="34" charset="0"/>
              </a:rPr>
              <a:t>Its performance declines greatly for structures with </a:t>
            </a:r>
            <a:r>
              <a:rPr lang="en-US" sz="2000" dirty="0" smtClean="0">
                <a:solidFill>
                  <a:srgbClr val="FA06D7"/>
                </a:solidFill>
                <a:latin typeface="Tahoma" pitchFamily="34" charset="0"/>
                <a:ea typeface="Tahoma" pitchFamily="34" charset="0"/>
                <a:cs typeface="Tahoma" pitchFamily="34" charset="0"/>
              </a:rPr>
              <a:t>high modal density.</a:t>
            </a:r>
          </a:p>
          <a:p>
            <a:pPr marL="342900" indent="-342900" algn="just">
              <a:buClr>
                <a:srgbClr val="0000FF"/>
              </a:buClr>
              <a:buFont typeface="Wingdings" pitchFamily="2" charset="2"/>
              <a:buChar char="ü"/>
            </a:pPr>
            <a:r>
              <a:rPr lang="en-US" sz="2000" dirty="0" smtClean="0">
                <a:solidFill>
                  <a:srgbClr val="FFFF00"/>
                </a:solidFill>
                <a:latin typeface="Tahoma" pitchFamily="34" charset="0"/>
                <a:ea typeface="Tahoma" pitchFamily="34" charset="0"/>
                <a:cs typeface="Tahoma" pitchFamily="34" charset="0"/>
              </a:rPr>
              <a:t>log magnitude scale is used to sharpen the peaks.</a:t>
            </a:r>
            <a:endParaRPr lang="en-US" sz="2000" dirty="0">
              <a:solidFill>
                <a:srgbClr val="FFFF00"/>
              </a:solidFill>
              <a:latin typeface="Tahoma" pitchFamily="34" charset="0"/>
              <a:ea typeface="Tahoma" pitchFamily="34" charset="0"/>
              <a:cs typeface="Tahoma" pitchFamily="34" charset="0"/>
            </a:endParaRPr>
          </a:p>
        </p:txBody>
      </p:sp>
      <p:sp>
        <p:nvSpPr>
          <p:cNvPr id="6" name="Rounded Rectangle 5"/>
          <p:cNvSpPr/>
          <p:nvPr/>
        </p:nvSpPr>
        <p:spPr>
          <a:xfrm>
            <a:off x="2843808" y="304800"/>
            <a:ext cx="3960440" cy="457200"/>
          </a:xfrm>
          <a:prstGeom prst="roundRect">
            <a:avLst/>
          </a:prstGeom>
          <a:solidFill>
            <a:srgbClr val="FFC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accent5">
                    <a:lumMod val="75000"/>
                  </a:schemeClr>
                </a:solidFill>
                <a:latin typeface="Arial Black" pitchFamily="34" charset="0"/>
              </a:rPr>
              <a:t> </a:t>
            </a:r>
            <a:r>
              <a:rPr lang="en-US" sz="2800" b="1" dirty="0" err="1" smtClean="0">
                <a:solidFill>
                  <a:srgbClr val="FF0000"/>
                </a:solidFill>
                <a:latin typeface="Arial Black" pitchFamily="34" charset="0"/>
              </a:rPr>
              <a:t>Im</a:t>
            </a:r>
            <a:r>
              <a:rPr lang="en-US" sz="2800" b="1" dirty="0" err="1" smtClean="0">
                <a:solidFill>
                  <a:schemeClr val="accent5">
                    <a:lumMod val="75000"/>
                  </a:schemeClr>
                </a:solidFill>
                <a:latin typeface="Arial Black" pitchFamily="34" charset="0"/>
              </a:rPr>
              <a:t>MIF</a:t>
            </a:r>
            <a:r>
              <a:rPr lang="en-US" sz="2800" b="1" dirty="0" smtClean="0">
                <a:solidFill>
                  <a:schemeClr val="accent5">
                    <a:lumMod val="75000"/>
                  </a:schemeClr>
                </a:solidFill>
                <a:latin typeface="Arial Black" pitchFamily="34" charset="0"/>
              </a:rPr>
              <a:t> </a:t>
            </a:r>
            <a:r>
              <a:rPr lang="en-US" sz="2800" b="1" dirty="0" smtClean="0">
                <a:solidFill>
                  <a:srgbClr val="008000"/>
                </a:solidFill>
                <a:latin typeface="Arial Black" pitchFamily="34" charset="0"/>
              </a:rPr>
              <a:t>&amp;</a:t>
            </a:r>
            <a:r>
              <a:rPr lang="en-US" sz="2800" b="1" dirty="0" smtClean="0">
                <a:solidFill>
                  <a:schemeClr val="accent5">
                    <a:lumMod val="75000"/>
                  </a:schemeClr>
                </a:solidFill>
                <a:latin typeface="Arial Black" pitchFamily="34" charset="0"/>
              </a:rPr>
              <a:t> </a:t>
            </a:r>
            <a:r>
              <a:rPr lang="en-US" sz="2800" b="1" dirty="0" err="1" smtClean="0">
                <a:solidFill>
                  <a:srgbClr val="FF0000"/>
                </a:solidFill>
                <a:latin typeface="Arial Black" pitchFamily="34" charset="0"/>
              </a:rPr>
              <a:t>Co</a:t>
            </a:r>
            <a:r>
              <a:rPr lang="en-US" sz="2800" b="1" dirty="0" err="1" smtClean="0">
                <a:solidFill>
                  <a:schemeClr val="accent5">
                    <a:lumMod val="75000"/>
                  </a:schemeClr>
                </a:solidFill>
                <a:latin typeface="Arial Black" pitchFamily="34" charset="0"/>
              </a:rPr>
              <a:t>MIF</a:t>
            </a:r>
            <a:endParaRPr lang="en-US" sz="2800" b="1" dirty="0">
              <a:solidFill>
                <a:schemeClr val="accent5">
                  <a:lumMod val="75000"/>
                </a:schemeClr>
              </a:solidFill>
              <a:latin typeface="Arial Black" pitchFamily="34" charset="0"/>
            </a:endParaRPr>
          </a:p>
        </p:txBody>
      </p:sp>
      <p:pic>
        <p:nvPicPr>
          <p:cNvPr id="7" name="Picture 6"/>
          <p:cNvPicPr>
            <a:picLocks noChangeAspect="1"/>
          </p:cNvPicPr>
          <p:nvPr/>
        </p:nvPicPr>
        <p:blipFill>
          <a:blip r:embed="rId3" cstate="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07504" y="44624"/>
            <a:ext cx="1143000" cy="1143000"/>
          </a:xfrm>
          <a:prstGeom prst="rect">
            <a:avLst/>
          </a:prstGeom>
        </p:spPr>
      </p:pic>
      <p:sp>
        <p:nvSpPr>
          <p:cNvPr id="10" name="Rounded Rectangle 9"/>
          <p:cNvSpPr/>
          <p:nvPr/>
        </p:nvSpPr>
        <p:spPr>
          <a:xfrm>
            <a:off x="1001924" y="1340768"/>
            <a:ext cx="1832012" cy="457200"/>
          </a:xfrm>
          <a:prstGeom prst="roundRect">
            <a:avLst/>
          </a:prstGeom>
          <a:solidFill>
            <a:srgbClr val="FFC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rgbClr val="FF0000"/>
                </a:solidFill>
                <a:latin typeface="Arial Black" pitchFamily="34" charset="0"/>
              </a:rPr>
              <a:t>Im</a:t>
            </a:r>
            <a:r>
              <a:rPr lang="en-US" sz="2800" b="1" dirty="0" err="1" smtClean="0">
                <a:solidFill>
                  <a:schemeClr val="accent5">
                    <a:lumMod val="75000"/>
                  </a:schemeClr>
                </a:solidFill>
                <a:latin typeface="Arial Black" pitchFamily="34" charset="0"/>
              </a:rPr>
              <a:t>MIF</a:t>
            </a:r>
            <a:endParaRPr lang="en-US" sz="2800" b="1" dirty="0">
              <a:solidFill>
                <a:schemeClr val="accent5">
                  <a:lumMod val="75000"/>
                </a:schemeClr>
              </a:solidFill>
              <a:latin typeface="Arial Black" pitchFamily="34" charset="0"/>
            </a:endParaRPr>
          </a:p>
        </p:txBody>
      </p:sp>
      <p:sp>
        <p:nvSpPr>
          <p:cNvPr id="11" name="Rounded Rectangle 10"/>
          <p:cNvSpPr/>
          <p:nvPr/>
        </p:nvSpPr>
        <p:spPr>
          <a:xfrm>
            <a:off x="2916036" y="2291003"/>
            <a:ext cx="3672408" cy="489925"/>
          </a:xfrm>
          <a:prstGeom prst="roundRect">
            <a:avLst/>
          </a:prstGeom>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Object 11"/>
          <p:cNvGraphicFramePr>
            <a:graphicFrameLocks noChangeAspect="1"/>
          </p:cNvGraphicFramePr>
          <p:nvPr>
            <p:extLst>
              <p:ext uri="{D42A27DB-BD31-4B8C-83A1-F6EECF244321}">
                <p14:modId xmlns:p14="http://schemas.microsoft.com/office/powerpoint/2010/main" val="1518620389"/>
              </p:ext>
            </p:extLst>
          </p:nvPr>
        </p:nvGraphicFramePr>
        <p:xfrm>
          <a:off x="2915816" y="2312876"/>
          <a:ext cx="3734346" cy="412647"/>
        </p:xfrm>
        <a:graphic>
          <a:graphicData uri="http://schemas.openxmlformats.org/presentationml/2006/ole">
            <mc:AlternateContent xmlns:mc="http://schemas.openxmlformats.org/markup-compatibility/2006">
              <mc:Choice xmlns:v="urn:schemas-microsoft-com:vml" Requires="v">
                <p:oleObj spid="_x0000_s10284" name="Equation" r:id="rId4" imgW="2057400" imgH="253800" progId="Equation.DSMT4">
                  <p:embed/>
                </p:oleObj>
              </mc:Choice>
              <mc:Fallback>
                <p:oleObj name="Equation" r:id="rId4" imgW="2057400" imgH="253800" progId="Equation.DSMT4">
                  <p:embed/>
                  <p:pic>
                    <p:nvPicPr>
                      <p:cNvPr id="0" name="Picture 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5816" y="2312876"/>
                        <a:ext cx="3734346" cy="41264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304744623"/>
      </p:ext>
    </p:extLst>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down)">
                                      <p:cBhvr>
                                        <p:cTn id="8" dur="500"/>
                                        <p:tgtEl>
                                          <p:spTgt spid="6"/>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p:tgtEl>
                                          <p:spTgt spid="10"/>
                                        </p:tgtEl>
                                        <p:attrNameLst>
                                          <p:attrName>ppt_y</p:attrName>
                                        </p:attrNameLst>
                                      </p:cBhvr>
                                      <p:tavLst>
                                        <p:tav tm="0">
                                          <p:val>
                                            <p:strVal val="#ppt_y-#ppt_h*1.125000"/>
                                          </p:val>
                                        </p:tav>
                                        <p:tav tm="100000">
                                          <p:val>
                                            <p:strVal val="#ppt_y"/>
                                          </p:val>
                                        </p:tav>
                                      </p:tavLst>
                                    </p:anim>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1520" y="1196752"/>
            <a:ext cx="8640960" cy="5256584"/>
          </a:xfrm>
          <a:prstGeom prst="roundRect">
            <a:avLst>
              <a:gd name="adj" fmla="val 11421"/>
            </a:avLst>
          </a:prstGeom>
          <a:solidFill>
            <a:srgbClr val="008000">
              <a:alpha val="30000"/>
            </a:srgbClr>
          </a:solidFill>
          <a:ln>
            <a:solidFill>
              <a:srgbClr val="FFFF00"/>
            </a:solidFill>
          </a:ln>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2843808" y="304800"/>
            <a:ext cx="3960440" cy="457200"/>
          </a:xfrm>
          <a:prstGeom prst="roundRect">
            <a:avLst/>
          </a:prstGeom>
          <a:solidFill>
            <a:srgbClr val="FFC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accent5">
                    <a:lumMod val="75000"/>
                  </a:schemeClr>
                </a:solidFill>
                <a:latin typeface="Arial Black" pitchFamily="34" charset="0"/>
              </a:rPr>
              <a:t> </a:t>
            </a:r>
            <a:r>
              <a:rPr lang="en-US" sz="2800" b="1" dirty="0" err="1" smtClean="0">
                <a:solidFill>
                  <a:srgbClr val="FF0000"/>
                </a:solidFill>
                <a:latin typeface="Arial Black" pitchFamily="34" charset="0"/>
              </a:rPr>
              <a:t>Im</a:t>
            </a:r>
            <a:r>
              <a:rPr lang="en-US" sz="2800" b="1" dirty="0" err="1" smtClean="0">
                <a:solidFill>
                  <a:schemeClr val="accent5">
                    <a:lumMod val="75000"/>
                  </a:schemeClr>
                </a:solidFill>
                <a:latin typeface="Arial Black" pitchFamily="34" charset="0"/>
              </a:rPr>
              <a:t>MIF</a:t>
            </a:r>
            <a:r>
              <a:rPr lang="en-US" sz="2800" b="1" dirty="0" smtClean="0">
                <a:solidFill>
                  <a:schemeClr val="accent5">
                    <a:lumMod val="75000"/>
                  </a:schemeClr>
                </a:solidFill>
                <a:latin typeface="Arial Black" pitchFamily="34" charset="0"/>
              </a:rPr>
              <a:t> </a:t>
            </a:r>
            <a:r>
              <a:rPr lang="en-US" sz="2800" b="1" dirty="0" smtClean="0">
                <a:solidFill>
                  <a:srgbClr val="008000"/>
                </a:solidFill>
                <a:latin typeface="Arial Black" pitchFamily="34" charset="0"/>
              </a:rPr>
              <a:t>&amp;</a:t>
            </a:r>
            <a:r>
              <a:rPr lang="en-US" sz="2800" b="1" dirty="0" smtClean="0">
                <a:solidFill>
                  <a:schemeClr val="accent5">
                    <a:lumMod val="75000"/>
                  </a:schemeClr>
                </a:solidFill>
                <a:latin typeface="Arial Black" pitchFamily="34" charset="0"/>
              </a:rPr>
              <a:t> </a:t>
            </a:r>
            <a:r>
              <a:rPr lang="en-US" sz="2800" b="1" dirty="0" err="1" smtClean="0">
                <a:solidFill>
                  <a:srgbClr val="FF0000"/>
                </a:solidFill>
                <a:latin typeface="Arial Black" pitchFamily="34" charset="0"/>
              </a:rPr>
              <a:t>Co</a:t>
            </a:r>
            <a:r>
              <a:rPr lang="en-US" sz="2800" b="1" dirty="0" err="1" smtClean="0">
                <a:solidFill>
                  <a:schemeClr val="accent5">
                    <a:lumMod val="75000"/>
                  </a:schemeClr>
                </a:solidFill>
                <a:latin typeface="Arial Black" pitchFamily="34" charset="0"/>
              </a:rPr>
              <a:t>MIF</a:t>
            </a:r>
            <a:endParaRPr lang="en-US" sz="2800" b="1" dirty="0">
              <a:solidFill>
                <a:schemeClr val="accent5">
                  <a:lumMod val="75000"/>
                </a:schemeClr>
              </a:solidFill>
              <a:latin typeface="Arial Black" pitchFamily="34" charset="0"/>
            </a:endParaRPr>
          </a:p>
        </p:txBody>
      </p:sp>
      <p:pic>
        <p:nvPicPr>
          <p:cNvPr id="7" name="Picture 6"/>
          <p:cNvPicPr>
            <a:picLocks noChangeAspect="1"/>
          </p:cNvPicPr>
          <p:nvPr/>
        </p:nvPicPr>
        <p:blipFill>
          <a:blip r:embed="rId2" cstate="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07504" y="44624"/>
            <a:ext cx="1143000" cy="1143000"/>
          </a:xfrm>
          <a:prstGeom prst="rect">
            <a:avLst/>
          </a:prstGeom>
        </p:spPr>
      </p:pic>
      <p:sp>
        <p:nvSpPr>
          <p:cNvPr id="10" name="Rounded Rectangle 9"/>
          <p:cNvSpPr/>
          <p:nvPr/>
        </p:nvSpPr>
        <p:spPr>
          <a:xfrm>
            <a:off x="5580112" y="1412776"/>
            <a:ext cx="1832012" cy="457200"/>
          </a:xfrm>
          <a:prstGeom prst="roundRect">
            <a:avLst/>
          </a:prstGeom>
          <a:solidFill>
            <a:srgbClr val="FFC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rgbClr val="FF0000"/>
                </a:solidFill>
                <a:latin typeface="Arial Black" pitchFamily="34" charset="0"/>
              </a:rPr>
              <a:t>Im</a:t>
            </a:r>
            <a:r>
              <a:rPr lang="en-US" sz="2800" b="1" dirty="0" err="1" smtClean="0">
                <a:solidFill>
                  <a:schemeClr val="accent5">
                    <a:lumMod val="75000"/>
                  </a:schemeClr>
                </a:solidFill>
                <a:latin typeface="Arial Black" pitchFamily="34" charset="0"/>
              </a:rPr>
              <a:t>MIF</a:t>
            </a:r>
            <a:endParaRPr lang="en-US" sz="2800" b="1" dirty="0">
              <a:solidFill>
                <a:schemeClr val="accent5">
                  <a:lumMod val="75000"/>
                </a:schemeClr>
              </a:solidFill>
              <a:latin typeface="Arial Black" pitchFamily="34" charset="0"/>
            </a:endParaRPr>
          </a:p>
        </p:txBody>
      </p:sp>
      <p:sp>
        <p:nvSpPr>
          <p:cNvPr id="9" name="Rounded Rectangle 8"/>
          <p:cNvSpPr/>
          <p:nvPr/>
        </p:nvSpPr>
        <p:spPr>
          <a:xfrm>
            <a:off x="1691680" y="1412776"/>
            <a:ext cx="1832012" cy="457200"/>
          </a:xfrm>
          <a:prstGeom prst="roundRect">
            <a:avLst/>
          </a:prstGeom>
          <a:solidFill>
            <a:srgbClr val="FFC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rgbClr val="FF0000"/>
                </a:solidFill>
                <a:latin typeface="Arial Black" pitchFamily="34" charset="0"/>
              </a:rPr>
              <a:t>Co</a:t>
            </a:r>
            <a:r>
              <a:rPr lang="en-US" sz="2800" b="1" dirty="0" err="1" smtClean="0">
                <a:solidFill>
                  <a:schemeClr val="accent5">
                    <a:lumMod val="75000"/>
                  </a:schemeClr>
                </a:solidFill>
                <a:latin typeface="Arial Black" pitchFamily="34" charset="0"/>
              </a:rPr>
              <a:t>MIF</a:t>
            </a:r>
            <a:endParaRPr lang="en-US" sz="2800" b="1" dirty="0">
              <a:solidFill>
                <a:schemeClr val="accent5">
                  <a:lumMod val="75000"/>
                </a:schemeClr>
              </a:solidFill>
              <a:latin typeface="Arial Black" pitchFamily="34" charset="0"/>
            </a:endParaRPr>
          </a:p>
        </p:txBody>
      </p:sp>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1927785"/>
            <a:ext cx="3973064" cy="2155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1804"/>
          <a:stretch/>
        </p:blipFill>
        <p:spPr bwMode="auto">
          <a:xfrm>
            <a:off x="4670418" y="1916832"/>
            <a:ext cx="3973064" cy="2155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511716" y="4252481"/>
            <a:ext cx="8131766" cy="1631216"/>
          </a:xfrm>
          <a:prstGeom prst="rect">
            <a:avLst/>
          </a:prstGeom>
        </p:spPr>
        <p:txBody>
          <a:bodyPr wrap="square">
            <a:spAutoFit/>
          </a:bodyPr>
          <a:lstStyle/>
          <a:p>
            <a:pPr marL="342900" indent="-342900" algn="just">
              <a:buClr>
                <a:srgbClr val="FF0000"/>
              </a:buClr>
              <a:buFont typeface="Wingdings" pitchFamily="2" charset="2"/>
              <a:buChar char="v"/>
            </a:pPr>
            <a:r>
              <a:rPr lang="en-US" sz="2000" dirty="0" err="1" smtClean="0">
                <a:solidFill>
                  <a:srgbClr val="FFFF00"/>
                </a:solidFill>
                <a:latin typeface="Tahoma" pitchFamily="34" charset="0"/>
                <a:ea typeface="Tahoma" pitchFamily="34" charset="0"/>
                <a:cs typeface="Tahoma" pitchFamily="34" charset="0"/>
              </a:rPr>
              <a:t>CoMIF</a:t>
            </a:r>
            <a:r>
              <a:rPr lang="en-US" sz="2000" dirty="0" smtClean="0">
                <a:solidFill>
                  <a:srgbClr val="FFFF00"/>
                </a:solidFill>
                <a:latin typeface="Tahoma" pitchFamily="34" charset="0"/>
                <a:ea typeface="Tahoma" pitchFamily="34" charset="0"/>
                <a:cs typeface="Tahoma" pitchFamily="34" charset="0"/>
              </a:rPr>
              <a:t> and </a:t>
            </a:r>
            <a:r>
              <a:rPr lang="en-US" sz="2000" dirty="0" err="1" smtClean="0">
                <a:solidFill>
                  <a:srgbClr val="FFFF00"/>
                </a:solidFill>
                <a:latin typeface="Tahoma" pitchFamily="34" charset="0"/>
                <a:ea typeface="Tahoma" pitchFamily="34" charset="0"/>
                <a:cs typeface="Tahoma" pitchFamily="34" charset="0"/>
              </a:rPr>
              <a:t>ImMIF</a:t>
            </a:r>
            <a:r>
              <a:rPr lang="en-US" sz="2000" dirty="0" smtClean="0">
                <a:solidFill>
                  <a:srgbClr val="FFFF00"/>
                </a:solidFill>
                <a:latin typeface="Tahoma" pitchFamily="34" charset="0"/>
                <a:ea typeface="Tahoma" pitchFamily="34" charset="0"/>
                <a:cs typeface="Tahoma" pitchFamily="34" charset="0"/>
              </a:rPr>
              <a:t> have inherent limitations, especially for high            	damped system.</a:t>
            </a:r>
          </a:p>
          <a:p>
            <a:pPr marL="342900" indent="-342900" algn="just">
              <a:buClr>
                <a:srgbClr val="FF0000"/>
              </a:buClr>
              <a:buFont typeface="Wingdings" pitchFamily="2" charset="2"/>
              <a:buChar char="v"/>
            </a:pPr>
            <a:endParaRPr lang="en-US" sz="2000" dirty="0" smtClean="0">
              <a:solidFill>
                <a:srgbClr val="FFFF00"/>
              </a:solidFill>
              <a:latin typeface="Tahoma" pitchFamily="34" charset="0"/>
              <a:ea typeface="Tahoma" pitchFamily="34" charset="0"/>
              <a:cs typeface="Tahoma" pitchFamily="34" charset="0"/>
            </a:endParaRPr>
          </a:p>
          <a:p>
            <a:pPr marL="342900" indent="-342900" algn="just">
              <a:buClr>
                <a:srgbClr val="FF0000"/>
              </a:buClr>
              <a:buFont typeface="Wingdings" pitchFamily="2" charset="2"/>
              <a:buChar char="v"/>
            </a:pPr>
            <a:r>
              <a:rPr lang="en-US" sz="2000" dirty="0" smtClean="0">
                <a:solidFill>
                  <a:srgbClr val="FFFF00"/>
                </a:solidFill>
                <a:latin typeface="Tahoma" pitchFamily="34" charset="0"/>
                <a:ea typeface="Tahoma" pitchFamily="34" charset="0"/>
                <a:cs typeface="Tahoma" pitchFamily="34" charset="0"/>
              </a:rPr>
              <a:t>The main drawback is the use of only a part of the available frequency response.</a:t>
            </a:r>
            <a:endParaRPr lang="en-US" sz="2000" dirty="0">
              <a:solidFill>
                <a:srgbClr val="FFFF00"/>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213716415"/>
      </p:ext>
    </p:extLst>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down)">
                                      <p:cBhvr>
                                        <p:cTn id="8" dur="500"/>
                                        <p:tgtEl>
                                          <p:spTgt spid="6"/>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p:tgtEl>
                                          <p:spTgt spid="10"/>
                                        </p:tgtEl>
                                        <p:attrNameLst>
                                          <p:attrName>ppt_y</p:attrName>
                                        </p:attrNameLst>
                                      </p:cBhvr>
                                      <p:tavLst>
                                        <p:tav tm="0">
                                          <p:val>
                                            <p:strVal val="#ppt_y-#ppt_h*1.125000"/>
                                          </p:val>
                                        </p:tav>
                                        <p:tav tm="100000">
                                          <p:val>
                                            <p:strVal val="#ppt_y"/>
                                          </p:val>
                                        </p:tav>
                                      </p:tavLst>
                                    </p:anim>
                                    <p:animEffect transition="in" filter="wipe(down)">
                                      <p:cBhvr>
                                        <p:cTn id="12" dur="500"/>
                                        <p:tgtEl>
                                          <p:spTgt spid="10"/>
                                        </p:tgtEl>
                                      </p:cBhvr>
                                    </p:animEffect>
                                  </p:childTnLst>
                                </p:cTn>
                              </p:par>
                              <p:par>
                                <p:cTn id="13" presetID="12" presetClass="entr" presetSubtype="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p:tgtEl>
                                          <p:spTgt spid="9"/>
                                        </p:tgtEl>
                                        <p:attrNameLst>
                                          <p:attrName>ppt_y</p:attrName>
                                        </p:attrNameLst>
                                      </p:cBhvr>
                                      <p:tavLst>
                                        <p:tav tm="0">
                                          <p:val>
                                            <p:strVal val="#ppt_y-#ppt_h*1.125000"/>
                                          </p:val>
                                        </p:tav>
                                        <p:tav tm="100000">
                                          <p:val>
                                            <p:strVal val="#ppt_y"/>
                                          </p:val>
                                        </p:tav>
                                      </p:tavLst>
                                    </p:anim>
                                    <p:animEffect transition="in" filter="wipe(down)">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1520" y="1196752"/>
            <a:ext cx="8640960" cy="5256584"/>
          </a:xfrm>
          <a:prstGeom prst="roundRect">
            <a:avLst>
              <a:gd name="adj" fmla="val 11421"/>
            </a:avLst>
          </a:prstGeom>
          <a:solidFill>
            <a:srgbClr val="008000">
              <a:alpha val="30000"/>
            </a:srgbClr>
          </a:solidFill>
          <a:ln>
            <a:solidFill>
              <a:srgbClr val="FFFF00"/>
            </a:solidFill>
          </a:ln>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2843808" y="304800"/>
            <a:ext cx="3960440" cy="457200"/>
          </a:xfrm>
          <a:prstGeom prst="roundRect">
            <a:avLst/>
          </a:prstGeom>
          <a:solidFill>
            <a:srgbClr val="FFC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accent5">
                    <a:lumMod val="75000"/>
                  </a:schemeClr>
                </a:solidFill>
                <a:latin typeface="Arial Black" pitchFamily="34" charset="0"/>
              </a:rPr>
              <a:t>Application </a:t>
            </a:r>
            <a:endParaRPr lang="en-US" sz="2800" b="1" dirty="0">
              <a:solidFill>
                <a:schemeClr val="accent5">
                  <a:lumMod val="75000"/>
                </a:schemeClr>
              </a:solidFill>
              <a:latin typeface="Arial Black" pitchFamily="34" charset="0"/>
            </a:endParaRPr>
          </a:p>
        </p:txBody>
      </p:sp>
      <p:pic>
        <p:nvPicPr>
          <p:cNvPr id="7" name="Picture 6"/>
          <p:cNvPicPr>
            <a:picLocks noChangeAspect="1"/>
          </p:cNvPicPr>
          <p:nvPr/>
        </p:nvPicPr>
        <p:blipFill>
          <a:blip r:embed="rId3" cstate="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07504" y="44624"/>
            <a:ext cx="1143000" cy="1143000"/>
          </a:xfrm>
          <a:prstGeom prst="rect">
            <a:avLst/>
          </a:prstGeom>
        </p:spPr>
      </p:pic>
      <p:sp>
        <p:nvSpPr>
          <p:cNvPr id="14" name="Rectangle 13"/>
          <p:cNvSpPr/>
          <p:nvPr/>
        </p:nvSpPr>
        <p:spPr>
          <a:xfrm>
            <a:off x="511716" y="1556792"/>
            <a:ext cx="8131766" cy="707886"/>
          </a:xfrm>
          <a:prstGeom prst="rect">
            <a:avLst/>
          </a:prstGeom>
        </p:spPr>
        <p:txBody>
          <a:bodyPr wrap="square">
            <a:spAutoFit/>
          </a:bodyPr>
          <a:lstStyle/>
          <a:p>
            <a:pPr marL="342900" indent="-342900" algn="just">
              <a:buClr>
                <a:srgbClr val="FF0000"/>
              </a:buClr>
              <a:buFont typeface="Wingdings" pitchFamily="2" charset="2"/>
              <a:buChar char="v"/>
            </a:pPr>
            <a:r>
              <a:rPr lang="en-US" sz="2000" dirty="0" smtClean="0">
                <a:solidFill>
                  <a:srgbClr val="FFFF00"/>
                </a:solidFill>
                <a:latin typeface="Tahoma" pitchFamily="34" charset="0"/>
                <a:ea typeface="Tahoma" pitchFamily="34" charset="0"/>
                <a:cs typeface="Tahoma" pitchFamily="34" charset="0"/>
              </a:rPr>
              <a:t>Application of MIFs for a mechanical system - using MATLAB… </a:t>
            </a:r>
          </a:p>
          <a:p>
            <a:pPr marL="342900" indent="-342900" algn="just">
              <a:buClr>
                <a:srgbClr val="FF0000"/>
              </a:buClr>
              <a:buFont typeface="Wingdings" pitchFamily="2" charset="2"/>
              <a:buChar char="v"/>
            </a:pPr>
            <a:endParaRPr lang="en-US" sz="2000" dirty="0" smtClean="0">
              <a:solidFill>
                <a:srgbClr val="FFFF00"/>
              </a:solidFill>
              <a:latin typeface="Tahoma" pitchFamily="34" charset="0"/>
              <a:ea typeface="Tahoma" pitchFamily="34" charset="0"/>
              <a:cs typeface="Tahoma" pitchFamily="34" charset="0"/>
            </a:endParaRPr>
          </a:p>
        </p:txBody>
      </p:sp>
      <p:sp>
        <p:nvSpPr>
          <p:cNvPr id="11" name="Rounded Rectangle 10"/>
          <p:cNvSpPr/>
          <p:nvPr/>
        </p:nvSpPr>
        <p:spPr>
          <a:xfrm>
            <a:off x="679004" y="2192982"/>
            <a:ext cx="7853436" cy="1740074"/>
          </a:xfrm>
          <a:prstGeom prst="roundRect">
            <a:avLst/>
          </a:prstGeom>
          <a:gradFill flip="none" rotWithShape="1">
            <a:gsLst>
              <a:gs pos="0">
                <a:schemeClr val="tx1">
                  <a:lumMod val="85000"/>
                </a:schemeClr>
              </a:gs>
              <a:gs pos="50000">
                <a:schemeClr val="tx1">
                  <a:shade val="67500"/>
                  <a:satMod val="115000"/>
                </a:schemeClr>
              </a:gs>
              <a:gs pos="100000">
                <a:schemeClr val="tx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aphicFrame>
        <p:nvGraphicFramePr>
          <p:cNvPr id="12" name="Object 11"/>
          <p:cNvGraphicFramePr>
            <a:graphicFrameLocks noChangeAspect="1"/>
          </p:cNvGraphicFramePr>
          <p:nvPr>
            <p:extLst>
              <p:ext uri="{D42A27DB-BD31-4B8C-83A1-F6EECF244321}">
                <p14:modId xmlns:p14="http://schemas.microsoft.com/office/powerpoint/2010/main" val="1896400602"/>
              </p:ext>
            </p:extLst>
          </p:nvPr>
        </p:nvGraphicFramePr>
        <p:xfrm>
          <a:off x="949325" y="2420938"/>
          <a:ext cx="1938338" cy="1231900"/>
        </p:xfrm>
        <a:graphic>
          <a:graphicData uri="http://schemas.openxmlformats.org/presentationml/2006/ole">
            <mc:AlternateContent xmlns:mc="http://schemas.openxmlformats.org/markup-compatibility/2006">
              <mc:Choice xmlns:v="urn:schemas-microsoft-com:vml" Requires="v">
                <p:oleObj spid="_x0000_s12349" name="Equation" r:id="rId4" imgW="1091880" imgH="774360" progId="Equation.DSMT4">
                  <p:embed/>
                </p:oleObj>
              </mc:Choice>
              <mc:Fallback>
                <p:oleObj name="Equation" r:id="rId4" imgW="1091880" imgH="774360" progId="Equation.DSMT4">
                  <p:embed/>
                  <p:pic>
                    <p:nvPicPr>
                      <p:cNvPr id="0" name="Picture 5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9325" y="2420938"/>
                        <a:ext cx="1938338" cy="123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4215099061"/>
              </p:ext>
            </p:extLst>
          </p:nvPr>
        </p:nvGraphicFramePr>
        <p:xfrm>
          <a:off x="3087688" y="2420888"/>
          <a:ext cx="2774950" cy="1231900"/>
        </p:xfrm>
        <a:graphic>
          <a:graphicData uri="http://schemas.openxmlformats.org/presentationml/2006/ole">
            <mc:AlternateContent xmlns:mc="http://schemas.openxmlformats.org/markup-compatibility/2006">
              <mc:Choice xmlns:v="urn:schemas-microsoft-com:vml" Requires="v">
                <p:oleObj spid="_x0000_s12350" name="Equation" r:id="rId6" imgW="1562040" imgH="774360" progId="Equation.DSMT4">
                  <p:embed/>
                </p:oleObj>
              </mc:Choice>
              <mc:Fallback>
                <p:oleObj name="Equation" r:id="rId6" imgW="1562040" imgH="774360" progId="Equation.DSMT4">
                  <p:embed/>
                  <p:pic>
                    <p:nvPicPr>
                      <p:cNvPr id="0" name="Picture 5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87688" y="2420888"/>
                        <a:ext cx="2774950" cy="123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2370989762"/>
              </p:ext>
            </p:extLst>
          </p:nvPr>
        </p:nvGraphicFramePr>
        <p:xfrm>
          <a:off x="6228184" y="2421409"/>
          <a:ext cx="2030214" cy="1231649"/>
        </p:xfrm>
        <a:graphic>
          <a:graphicData uri="http://schemas.openxmlformats.org/presentationml/2006/ole">
            <mc:AlternateContent xmlns:mc="http://schemas.openxmlformats.org/markup-compatibility/2006">
              <mc:Choice xmlns:v="urn:schemas-microsoft-com:vml" Requires="v">
                <p:oleObj spid="_x0000_s12351" name="Equation" r:id="rId8" imgW="1143000" imgH="774360" progId="Equation.DSMT4">
                  <p:embed/>
                </p:oleObj>
              </mc:Choice>
              <mc:Fallback>
                <p:oleObj name="Equation" r:id="rId8" imgW="1143000" imgH="774360" progId="Equation.DSMT4">
                  <p:embed/>
                  <p:pic>
                    <p:nvPicPr>
                      <p:cNvPr id="0" name="Picture 5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28184" y="2421409"/>
                        <a:ext cx="2030214" cy="12316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ounded Rectangle 14"/>
          <p:cNvSpPr/>
          <p:nvPr/>
        </p:nvSpPr>
        <p:spPr>
          <a:xfrm>
            <a:off x="708281" y="4221088"/>
            <a:ext cx="7853436" cy="1740074"/>
          </a:xfrm>
          <a:prstGeom prst="roundRect">
            <a:avLst/>
          </a:prstGeom>
          <a:gradFill flip="none" rotWithShape="1">
            <a:gsLst>
              <a:gs pos="0">
                <a:schemeClr val="tx1">
                  <a:lumMod val="85000"/>
                </a:schemeClr>
              </a:gs>
              <a:gs pos="50000">
                <a:schemeClr val="tx1">
                  <a:shade val="67500"/>
                  <a:satMod val="115000"/>
                </a:schemeClr>
              </a:gs>
              <a:gs pos="100000">
                <a:schemeClr val="tx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pic>
        <p:nvPicPr>
          <p:cNvPr id="12309" name="Picture 21"/>
          <p:cNvPicPr>
            <a:picLocks noChangeAspect="1" noChangeArrowheads="1"/>
          </p:cNvPicPr>
          <p:nvPr/>
        </p:nvPicPr>
        <p:blipFill rotWithShape="1">
          <a:blip r:embed="rId10" cstate="print">
            <a:clrChange>
              <a:clrFrom>
                <a:srgbClr val="FFFFFF"/>
              </a:clrFrom>
              <a:clrTo>
                <a:srgbClr val="FFFFFF">
                  <a:alpha val="0"/>
                </a:srgbClr>
              </a:clrTo>
            </a:clrChange>
            <a:extLst>
              <a:ext uri="{BEBA8EAE-BF5A-486C-A8C5-ECC9F3942E4B}">
                <a14:imgProps xmlns:a14="http://schemas.microsoft.com/office/drawing/2010/main">
                  <a14:imgLayer r:embed="rId11">
                    <a14:imgEffect>
                      <a14:artisticPhotocopy/>
                    </a14:imgEffect>
                  </a14:imgLayer>
                </a14:imgProps>
              </a:ext>
              <a:ext uri="{28A0092B-C50C-407E-A947-70E740481C1C}">
                <a14:useLocalDpi xmlns:a14="http://schemas.microsoft.com/office/drawing/2010/main" val="0"/>
              </a:ext>
            </a:extLst>
          </a:blip>
          <a:srcRect b="50000"/>
          <a:stretch/>
        </p:blipFill>
        <p:spPr bwMode="auto">
          <a:xfrm>
            <a:off x="5136604" y="4480593"/>
            <a:ext cx="2171700" cy="1214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1"/>
          <p:cNvPicPr>
            <a:picLocks noChangeAspect="1" noChangeArrowheads="1"/>
          </p:cNvPicPr>
          <p:nvPr/>
        </p:nvPicPr>
        <p:blipFill rotWithShape="1">
          <a:blip r:embed="rId10" cstate="print">
            <a:clrChange>
              <a:clrFrom>
                <a:srgbClr val="FFFFFF"/>
              </a:clrFrom>
              <a:clrTo>
                <a:srgbClr val="FFFFFF">
                  <a:alpha val="0"/>
                </a:srgbClr>
              </a:clrTo>
            </a:clrChange>
            <a:extLst>
              <a:ext uri="{BEBA8EAE-BF5A-486C-A8C5-ECC9F3942E4B}">
                <a14:imgProps xmlns:a14="http://schemas.microsoft.com/office/drawing/2010/main">
                  <a14:imgLayer r:embed="rId11">
                    <a14:imgEffect>
                      <a14:artisticPhotocopy/>
                    </a14:imgEffect>
                  </a14:imgLayer>
                </a14:imgProps>
              </a:ext>
              <a:ext uri="{28A0092B-C50C-407E-A947-70E740481C1C}">
                <a14:useLocalDpi xmlns:a14="http://schemas.microsoft.com/office/drawing/2010/main" val="0"/>
              </a:ext>
            </a:extLst>
          </a:blip>
          <a:srcRect t="50000"/>
          <a:stretch/>
        </p:blipFill>
        <p:spPr bwMode="auto">
          <a:xfrm>
            <a:off x="2328292" y="4483906"/>
            <a:ext cx="2171700" cy="121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2176909"/>
      </p:ext>
    </p:extLst>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down)">
                                      <p:cBhvr>
                                        <p:cTn id="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705100" y="228600"/>
            <a:ext cx="3733800" cy="628632"/>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latin typeface="Arial Black" pitchFamily="34" charset="0"/>
              </a:rPr>
              <a:t>Introduction</a:t>
            </a:r>
            <a:endParaRPr lang="en-US" sz="2800" b="1" dirty="0">
              <a:solidFill>
                <a:schemeClr val="bg1"/>
              </a:solidFill>
              <a:latin typeface="Arial Black" pitchFamily="34" charset="0"/>
            </a:endParaRPr>
          </a:p>
        </p:txBody>
      </p:sp>
      <p:pic>
        <p:nvPicPr>
          <p:cNvPr id="8" name="Picture 7"/>
          <p:cNvPicPr>
            <a:picLocks noChangeAspect="1"/>
          </p:cNvPicPr>
          <p:nvPr/>
        </p:nvPicPr>
        <p:blipFill>
          <a:blip r:embed="rId2" cstate="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52401" y="152401"/>
            <a:ext cx="1143000" cy="1143000"/>
          </a:xfrm>
          <a:prstGeom prst="rect">
            <a:avLst/>
          </a:prstGeom>
        </p:spPr>
      </p:pic>
      <p:sp>
        <p:nvSpPr>
          <p:cNvPr id="10" name="TextBox 9"/>
          <p:cNvSpPr txBox="1"/>
          <p:nvPr/>
        </p:nvSpPr>
        <p:spPr>
          <a:xfrm>
            <a:off x="1214414" y="1714488"/>
            <a:ext cx="7286676" cy="3970318"/>
          </a:xfrm>
          <a:prstGeom prst="rect">
            <a:avLst/>
          </a:prstGeom>
          <a:noFill/>
        </p:spPr>
        <p:txBody>
          <a:bodyPr wrap="square" rtlCol="0">
            <a:spAutoFit/>
          </a:bodyPr>
          <a:lstStyle/>
          <a:p>
            <a:r>
              <a:rPr lang="en-US" dirty="0" smtClean="0"/>
              <a:t>Modal indicators are useful for estimating the effective number of modes in the frequency range of interest and for determining appropriated force vectors to isolate undamped normal modes of structures. </a:t>
            </a:r>
          </a:p>
          <a:p>
            <a:endParaRPr lang="en-US" dirty="0" smtClean="0"/>
          </a:p>
          <a:p>
            <a:endParaRPr lang="en-US" dirty="0" smtClean="0"/>
          </a:p>
          <a:p>
            <a:r>
              <a:rPr lang="en-US" dirty="0" smtClean="0"/>
              <a:t>The mode indicator functions show the resonance frequencies, including  repeated roots.</a:t>
            </a:r>
          </a:p>
          <a:p>
            <a:r>
              <a:rPr lang="en-US" dirty="0" smtClean="0"/>
              <a:t> </a:t>
            </a:r>
          </a:p>
          <a:p>
            <a:endParaRPr lang="en-US" dirty="0" smtClean="0"/>
          </a:p>
          <a:p>
            <a:r>
              <a:rPr lang="en-US" dirty="0" smtClean="0"/>
              <a:t>In practice MIFs have revealed differences  in their ability to detect the position of resonances. Frequency, noise, leakage, non- linearities, high damping, use of more excitation points than effective number of modes, are factors influencing the accuracy of resonance location</a:t>
            </a:r>
            <a:endParaRPr lang="en-US" dirty="0"/>
          </a:p>
        </p:txBody>
      </p:sp>
    </p:spTree>
    <p:extLst>
      <p:ext uri="{BB962C8B-B14F-4D97-AF65-F5344CB8AC3E}">
        <p14:creationId xmlns:p14="http://schemas.microsoft.com/office/powerpoint/2010/main" val="3980666207"/>
      </p:ext>
    </p:extLst>
  </p:cSld>
  <p:clrMapOvr>
    <a:masterClrMapping/>
  </p:clrMapOvr>
  <p:transition>
    <p:cover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1520" y="1196752"/>
            <a:ext cx="8640960" cy="5256584"/>
          </a:xfrm>
          <a:prstGeom prst="roundRect">
            <a:avLst>
              <a:gd name="adj" fmla="val 11421"/>
            </a:avLst>
          </a:prstGeom>
          <a:solidFill>
            <a:srgbClr val="008000">
              <a:alpha val="30000"/>
            </a:srgbClr>
          </a:solidFill>
          <a:ln>
            <a:solidFill>
              <a:srgbClr val="FFFF00"/>
            </a:solidFill>
          </a:ln>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2843808" y="304800"/>
            <a:ext cx="3960440" cy="457200"/>
          </a:xfrm>
          <a:prstGeom prst="roundRect">
            <a:avLst/>
          </a:prstGeom>
          <a:solidFill>
            <a:srgbClr val="FFC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accent5">
                    <a:lumMod val="75000"/>
                  </a:schemeClr>
                </a:solidFill>
                <a:latin typeface="Arial Black" pitchFamily="34" charset="0"/>
              </a:rPr>
              <a:t>Application </a:t>
            </a:r>
            <a:endParaRPr lang="en-US" sz="2800" b="1" dirty="0">
              <a:solidFill>
                <a:schemeClr val="accent5">
                  <a:lumMod val="75000"/>
                </a:schemeClr>
              </a:solidFill>
              <a:latin typeface="Arial Black" pitchFamily="34" charset="0"/>
            </a:endParaRPr>
          </a:p>
        </p:txBody>
      </p:sp>
      <p:pic>
        <p:nvPicPr>
          <p:cNvPr id="7" name="Picture 6"/>
          <p:cNvPicPr>
            <a:picLocks noChangeAspect="1"/>
          </p:cNvPicPr>
          <p:nvPr/>
        </p:nvPicPr>
        <p:blipFill>
          <a:blip r:embed="rId2" cstate="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07504" y="44624"/>
            <a:ext cx="1143000" cy="1143000"/>
          </a:xfrm>
          <a:prstGeom prst="rect">
            <a:avLst/>
          </a:prstGeom>
        </p:spPr>
      </p:pic>
      <p:sp>
        <p:nvSpPr>
          <p:cNvPr id="14" name="Rectangle 13"/>
          <p:cNvSpPr/>
          <p:nvPr/>
        </p:nvSpPr>
        <p:spPr>
          <a:xfrm>
            <a:off x="511716" y="1556792"/>
            <a:ext cx="8131766" cy="707886"/>
          </a:xfrm>
          <a:prstGeom prst="rect">
            <a:avLst/>
          </a:prstGeom>
        </p:spPr>
        <p:txBody>
          <a:bodyPr wrap="square">
            <a:spAutoFit/>
          </a:bodyPr>
          <a:lstStyle/>
          <a:p>
            <a:pPr marL="342900" indent="-342900" algn="just">
              <a:buClr>
                <a:srgbClr val="FF0000"/>
              </a:buClr>
              <a:buFont typeface="Wingdings" pitchFamily="2" charset="2"/>
              <a:buChar char="v"/>
            </a:pPr>
            <a:r>
              <a:rPr lang="en-US" sz="2000" dirty="0" smtClean="0">
                <a:solidFill>
                  <a:srgbClr val="FFFF00"/>
                </a:solidFill>
                <a:latin typeface="Tahoma" pitchFamily="34" charset="0"/>
                <a:ea typeface="Tahoma" pitchFamily="34" charset="0"/>
                <a:cs typeface="Tahoma" pitchFamily="34" charset="0"/>
              </a:rPr>
              <a:t>Application of MIFs for a mechanical system - using MATLAB… </a:t>
            </a:r>
          </a:p>
          <a:p>
            <a:pPr marL="342900" indent="-342900" algn="just">
              <a:buClr>
                <a:srgbClr val="FF0000"/>
              </a:buClr>
              <a:buFont typeface="Wingdings" pitchFamily="2" charset="2"/>
              <a:buChar char="v"/>
            </a:pPr>
            <a:endParaRPr lang="en-US" sz="2000" dirty="0" smtClean="0">
              <a:solidFill>
                <a:srgbClr val="FFFF00"/>
              </a:solidFill>
              <a:latin typeface="Tahoma" pitchFamily="34" charset="0"/>
              <a:ea typeface="Tahoma" pitchFamily="34" charset="0"/>
              <a:cs typeface="Tahoma" pitchFamily="34" charset="0"/>
            </a:endParaRPr>
          </a:p>
        </p:txBody>
      </p:sp>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3688" y="2060848"/>
            <a:ext cx="5334000" cy="400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1594876"/>
      </p:ext>
    </p:extLst>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down)">
                                      <p:cBhvr>
                                        <p:cTn id="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1520" y="1196752"/>
            <a:ext cx="8640960" cy="5256584"/>
          </a:xfrm>
          <a:prstGeom prst="roundRect">
            <a:avLst>
              <a:gd name="adj" fmla="val 11421"/>
            </a:avLst>
          </a:prstGeom>
          <a:solidFill>
            <a:srgbClr val="008000">
              <a:alpha val="30000"/>
            </a:srgbClr>
          </a:solidFill>
          <a:ln>
            <a:solidFill>
              <a:srgbClr val="FFFF00"/>
            </a:solidFill>
          </a:ln>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2843808" y="304800"/>
            <a:ext cx="3960440" cy="457200"/>
          </a:xfrm>
          <a:prstGeom prst="roundRect">
            <a:avLst/>
          </a:prstGeom>
          <a:solidFill>
            <a:srgbClr val="FFC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accent5">
                    <a:lumMod val="75000"/>
                  </a:schemeClr>
                </a:solidFill>
                <a:latin typeface="Arial Black" pitchFamily="34" charset="0"/>
              </a:rPr>
              <a:t>Application </a:t>
            </a:r>
            <a:endParaRPr lang="en-US" sz="2800" b="1" dirty="0">
              <a:solidFill>
                <a:schemeClr val="accent5">
                  <a:lumMod val="75000"/>
                </a:schemeClr>
              </a:solidFill>
              <a:latin typeface="Arial Black" pitchFamily="34" charset="0"/>
            </a:endParaRPr>
          </a:p>
        </p:txBody>
      </p:sp>
      <p:pic>
        <p:nvPicPr>
          <p:cNvPr id="7" name="Picture 6"/>
          <p:cNvPicPr>
            <a:picLocks noChangeAspect="1"/>
          </p:cNvPicPr>
          <p:nvPr/>
        </p:nvPicPr>
        <p:blipFill>
          <a:blip r:embed="rId2" cstate="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07504" y="44624"/>
            <a:ext cx="1143000" cy="1143000"/>
          </a:xfrm>
          <a:prstGeom prst="rect">
            <a:avLst/>
          </a:prstGeom>
        </p:spPr>
      </p:pic>
      <p:sp>
        <p:nvSpPr>
          <p:cNvPr id="14" name="Rectangle 13"/>
          <p:cNvSpPr/>
          <p:nvPr/>
        </p:nvSpPr>
        <p:spPr>
          <a:xfrm>
            <a:off x="511716" y="1556792"/>
            <a:ext cx="8131766" cy="707886"/>
          </a:xfrm>
          <a:prstGeom prst="rect">
            <a:avLst/>
          </a:prstGeom>
        </p:spPr>
        <p:txBody>
          <a:bodyPr wrap="square">
            <a:spAutoFit/>
          </a:bodyPr>
          <a:lstStyle/>
          <a:p>
            <a:pPr marL="342900" indent="-342900" algn="just">
              <a:buClr>
                <a:srgbClr val="FF0000"/>
              </a:buClr>
              <a:buFont typeface="Wingdings" pitchFamily="2" charset="2"/>
              <a:buChar char="v"/>
            </a:pPr>
            <a:r>
              <a:rPr lang="en-US" sz="2000" dirty="0" smtClean="0">
                <a:solidFill>
                  <a:srgbClr val="FFFF00"/>
                </a:solidFill>
                <a:latin typeface="Tahoma" pitchFamily="34" charset="0"/>
                <a:ea typeface="Tahoma" pitchFamily="34" charset="0"/>
                <a:cs typeface="Tahoma" pitchFamily="34" charset="0"/>
              </a:rPr>
              <a:t>Application of MIFs for a mechanical system - using MATLAB… </a:t>
            </a:r>
          </a:p>
          <a:p>
            <a:pPr marL="342900" indent="-342900" algn="just">
              <a:buClr>
                <a:srgbClr val="FF0000"/>
              </a:buClr>
              <a:buFont typeface="Wingdings" pitchFamily="2" charset="2"/>
              <a:buChar char="v"/>
            </a:pPr>
            <a:endParaRPr lang="en-US" sz="2000" dirty="0" smtClean="0">
              <a:solidFill>
                <a:srgbClr val="FFFF00"/>
              </a:solidFill>
              <a:latin typeface="Tahoma" pitchFamily="34" charset="0"/>
              <a:ea typeface="Tahoma" pitchFamily="34" charset="0"/>
              <a:cs typeface="Tahoma" pitchFamily="34" charset="0"/>
            </a:endParaRPr>
          </a:p>
        </p:txBody>
      </p:sp>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4434" y="2320863"/>
            <a:ext cx="4011149" cy="300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489" y="2316274"/>
            <a:ext cx="4022022" cy="300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420963"/>
      </p:ext>
    </p:extLst>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down)">
                                      <p:cBhvr>
                                        <p:cTn id="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1520" y="1196752"/>
            <a:ext cx="8640960" cy="5256584"/>
          </a:xfrm>
          <a:prstGeom prst="roundRect">
            <a:avLst>
              <a:gd name="adj" fmla="val 11421"/>
            </a:avLst>
          </a:prstGeom>
          <a:solidFill>
            <a:srgbClr val="008000">
              <a:alpha val="30000"/>
            </a:srgbClr>
          </a:solidFill>
          <a:ln>
            <a:solidFill>
              <a:srgbClr val="FFFF00"/>
            </a:solidFill>
          </a:ln>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2843808" y="304800"/>
            <a:ext cx="3960440" cy="457200"/>
          </a:xfrm>
          <a:prstGeom prst="roundRect">
            <a:avLst/>
          </a:prstGeom>
          <a:solidFill>
            <a:srgbClr val="FFC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accent5">
                    <a:lumMod val="75000"/>
                  </a:schemeClr>
                </a:solidFill>
                <a:latin typeface="Arial Black" pitchFamily="34" charset="0"/>
              </a:rPr>
              <a:t>Application </a:t>
            </a:r>
            <a:endParaRPr lang="en-US" sz="2800" b="1" dirty="0">
              <a:solidFill>
                <a:schemeClr val="accent5">
                  <a:lumMod val="75000"/>
                </a:schemeClr>
              </a:solidFill>
              <a:latin typeface="Arial Black" pitchFamily="34" charset="0"/>
            </a:endParaRPr>
          </a:p>
        </p:txBody>
      </p:sp>
      <p:pic>
        <p:nvPicPr>
          <p:cNvPr id="7" name="Picture 6"/>
          <p:cNvPicPr>
            <a:picLocks noChangeAspect="1"/>
          </p:cNvPicPr>
          <p:nvPr/>
        </p:nvPicPr>
        <p:blipFill>
          <a:blip r:embed="rId2" cstate="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07504" y="44624"/>
            <a:ext cx="1143000" cy="1143000"/>
          </a:xfrm>
          <a:prstGeom prst="rect">
            <a:avLst/>
          </a:prstGeom>
        </p:spPr>
      </p:pic>
      <p:sp>
        <p:nvSpPr>
          <p:cNvPr id="14" name="Rectangle 13"/>
          <p:cNvSpPr/>
          <p:nvPr/>
        </p:nvSpPr>
        <p:spPr>
          <a:xfrm>
            <a:off x="511716" y="1556792"/>
            <a:ext cx="8131766" cy="707886"/>
          </a:xfrm>
          <a:prstGeom prst="rect">
            <a:avLst/>
          </a:prstGeom>
        </p:spPr>
        <p:txBody>
          <a:bodyPr wrap="square">
            <a:spAutoFit/>
          </a:bodyPr>
          <a:lstStyle/>
          <a:p>
            <a:pPr marL="342900" indent="-342900" algn="just">
              <a:buClr>
                <a:srgbClr val="FF0000"/>
              </a:buClr>
              <a:buFont typeface="Wingdings" pitchFamily="2" charset="2"/>
              <a:buChar char="v"/>
            </a:pPr>
            <a:r>
              <a:rPr lang="en-US" sz="2000" dirty="0" smtClean="0">
                <a:solidFill>
                  <a:srgbClr val="FFFF00"/>
                </a:solidFill>
                <a:latin typeface="Tahoma" pitchFamily="34" charset="0"/>
                <a:ea typeface="Tahoma" pitchFamily="34" charset="0"/>
                <a:cs typeface="Tahoma" pitchFamily="34" charset="0"/>
              </a:rPr>
              <a:t>Application of MIFs for a mechanical system - using MATLAB… </a:t>
            </a:r>
          </a:p>
          <a:p>
            <a:pPr marL="342900" indent="-342900" algn="just">
              <a:buClr>
                <a:srgbClr val="FF0000"/>
              </a:buClr>
              <a:buFont typeface="Wingdings" pitchFamily="2" charset="2"/>
              <a:buChar char="v"/>
            </a:pPr>
            <a:endParaRPr lang="en-US" sz="2000" dirty="0" smtClean="0">
              <a:solidFill>
                <a:srgbClr val="FFFF00"/>
              </a:solidFill>
              <a:latin typeface="Tahoma" pitchFamily="34" charset="0"/>
              <a:ea typeface="Tahoma" pitchFamily="34" charset="0"/>
              <a:cs typeface="Tahoma" pitchFamily="34" charset="0"/>
            </a:endParaRPr>
          </a:p>
        </p:txBody>
      </p:sp>
      <p:pic>
        <p:nvPicPr>
          <p:cNvPr id="1433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7028" y="2164804"/>
            <a:ext cx="5334000" cy="400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4417103"/>
      </p:ext>
    </p:extLst>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down)">
                                      <p:cBhvr>
                                        <p:cTn id="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5000" b="-5000"/>
          </a:stretch>
        </a:blipFill>
        <a:effectLst/>
      </p:bgPr>
    </p:bg>
    <p:spTree>
      <p:nvGrpSpPr>
        <p:cNvPr id="1" name=""/>
        <p:cNvGrpSpPr/>
        <p:nvPr/>
      </p:nvGrpSpPr>
      <p:grpSpPr>
        <a:xfrm>
          <a:off x="0" y="0"/>
          <a:ext cx="0" cy="0"/>
          <a:chOff x="0" y="0"/>
          <a:chExt cx="0" cy="0"/>
        </a:xfrm>
      </p:grpSpPr>
      <p:sp>
        <p:nvSpPr>
          <p:cNvPr id="13" name="TextBox 12"/>
          <p:cNvSpPr txBox="1"/>
          <p:nvPr/>
        </p:nvSpPr>
        <p:spPr>
          <a:xfrm>
            <a:off x="-152400" y="2967335"/>
            <a:ext cx="9448800" cy="923330"/>
          </a:xfrm>
          <a:prstGeom prst="rect">
            <a:avLst/>
          </a:prstGeom>
          <a:noFill/>
        </p:spPr>
        <p:txBody>
          <a:bodyPr wrap="square" rtlCol="0">
            <a:spAutoFit/>
          </a:bodyPr>
          <a:lstStyle/>
          <a:p>
            <a:pPr algn="ctr"/>
            <a:r>
              <a:rPr lang="en-US" sz="5400" b="1" i="1" dirty="0" smtClean="0">
                <a:solidFill>
                  <a:srgbClr val="FFFF00"/>
                </a:solidFill>
                <a:effectLst>
                  <a:outerShdw blurRad="38100" dist="38100" dir="2700000" algn="tl">
                    <a:srgbClr val="000000">
                      <a:alpha val="43137"/>
                    </a:srgbClr>
                  </a:outerShdw>
                </a:effectLst>
                <a:latin typeface="Swis721 BdCnOul BT" pitchFamily="82" charset="0"/>
                <a:ea typeface="Tahoma" pitchFamily="34" charset="0"/>
                <a:cs typeface="Tahoma" pitchFamily="34" charset="0"/>
              </a:rPr>
              <a:t>Thanks for your attention</a:t>
            </a:r>
            <a:endParaRPr lang="en-US" sz="5400" b="1" i="1" dirty="0">
              <a:solidFill>
                <a:srgbClr val="FFFF00"/>
              </a:solidFill>
              <a:effectLst>
                <a:outerShdw blurRad="38100" dist="38100" dir="2700000" algn="tl">
                  <a:srgbClr val="000000">
                    <a:alpha val="43137"/>
                  </a:srgbClr>
                </a:outerShdw>
              </a:effectLst>
              <a:latin typeface="Swis721 BdCnOul BT" pitchFamily="82" charset="0"/>
              <a:ea typeface="Tahoma" pitchFamily="34" charset="0"/>
              <a:cs typeface="Tahoma" pitchFamily="34" charset="0"/>
            </a:endParaRPr>
          </a:p>
        </p:txBody>
      </p:sp>
    </p:spTree>
    <p:extLst>
      <p:ext uri="{BB962C8B-B14F-4D97-AF65-F5344CB8AC3E}">
        <p14:creationId xmlns:p14="http://schemas.microsoft.com/office/powerpoint/2010/main" val="208009495"/>
      </p:ext>
    </p:extLst>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47800" y="685800"/>
            <a:ext cx="6929486" cy="5078313"/>
          </a:xfrm>
          <a:prstGeom prst="rect">
            <a:avLst/>
          </a:prstGeom>
        </p:spPr>
        <p:txBody>
          <a:bodyPr wrap="square">
            <a:spAutoFit/>
          </a:bodyPr>
          <a:lstStyle/>
          <a:p>
            <a:pPr algn="just"/>
            <a:r>
              <a:rPr lang="en-US" dirty="0" smtClean="0"/>
              <a:t>The measured frequency response function (FRF) can be viewed also but with only one FRF it may very difficult to identify how many modes exist. From one measurement all the modes may not be easily observed; two very closely spaced modes may be very difficult to observe. So to assist in the process of pole selection, many different tools have been developed over the years. The main tools used are:</a:t>
            </a:r>
          </a:p>
          <a:p>
            <a:pPr algn="just"/>
            <a:endParaRPr lang="en-US" dirty="0" smtClean="0"/>
          </a:p>
          <a:p>
            <a:pPr lvl="1" algn="just"/>
            <a:r>
              <a:rPr lang="en-US" b="1" dirty="0" smtClean="0">
                <a:solidFill>
                  <a:srgbClr val="FFFF00"/>
                </a:solidFill>
              </a:rPr>
              <a:t>SUM- summation function</a:t>
            </a:r>
          </a:p>
          <a:p>
            <a:pPr lvl="1" algn="just"/>
            <a:r>
              <a:rPr lang="en-US" b="1" dirty="0" smtClean="0">
                <a:solidFill>
                  <a:srgbClr val="FFFF00"/>
                </a:solidFill>
              </a:rPr>
              <a:t>MIF- mode indicator function</a:t>
            </a:r>
          </a:p>
          <a:p>
            <a:pPr algn="just"/>
            <a:r>
              <a:rPr lang="en-US" dirty="0" smtClean="0"/>
              <a:t>Different kind of MIFs are:</a:t>
            </a:r>
          </a:p>
          <a:p>
            <a:pPr algn="just"/>
            <a:endParaRPr lang="en-US" dirty="0" smtClean="0"/>
          </a:p>
          <a:p>
            <a:pPr lvl="1" algn="just">
              <a:buFont typeface="Arial" pitchFamily="34" charset="0"/>
              <a:buChar char="•"/>
            </a:pPr>
            <a:r>
              <a:rPr lang="en-US" b="1" dirty="0" smtClean="0">
                <a:solidFill>
                  <a:srgbClr val="FFFF00"/>
                </a:solidFill>
              </a:rPr>
              <a:t>RMIF ( real mode indicator function)</a:t>
            </a:r>
          </a:p>
          <a:p>
            <a:pPr lvl="1" algn="just">
              <a:buFont typeface="Arial" pitchFamily="34" charset="0"/>
              <a:buChar char="•"/>
            </a:pPr>
            <a:r>
              <a:rPr lang="en-US" b="1" dirty="0" smtClean="0">
                <a:solidFill>
                  <a:srgbClr val="FFFF00"/>
                </a:solidFill>
              </a:rPr>
              <a:t>MMIF ( multivariate mode indicator function)</a:t>
            </a:r>
          </a:p>
          <a:p>
            <a:pPr lvl="1" algn="just">
              <a:buFont typeface="Arial" pitchFamily="34" charset="0"/>
              <a:buChar char="•"/>
            </a:pPr>
            <a:r>
              <a:rPr lang="en-US" b="1" dirty="0" smtClean="0">
                <a:solidFill>
                  <a:srgbClr val="FFFF00"/>
                </a:solidFill>
              </a:rPr>
              <a:t>MRMIF ( modified real mode indicator function)</a:t>
            </a:r>
          </a:p>
          <a:p>
            <a:pPr lvl="1" algn="just">
              <a:buFont typeface="Arial" pitchFamily="34" charset="0"/>
              <a:buChar char="•"/>
            </a:pPr>
            <a:r>
              <a:rPr lang="en-US" b="1" dirty="0" smtClean="0">
                <a:solidFill>
                  <a:srgbClr val="FFFF00"/>
                </a:solidFill>
              </a:rPr>
              <a:t>CoMIF ( coincident  mode indicator function)</a:t>
            </a:r>
          </a:p>
          <a:p>
            <a:pPr lvl="1" algn="just">
              <a:buFont typeface="Arial" pitchFamily="34" charset="0"/>
              <a:buChar char="•"/>
            </a:pPr>
            <a:r>
              <a:rPr lang="en-US" b="1" dirty="0" smtClean="0">
                <a:solidFill>
                  <a:srgbClr val="FFFF00"/>
                </a:solidFill>
              </a:rPr>
              <a:t>ImMIF ( imaginary mode indicator function)</a:t>
            </a:r>
          </a:p>
          <a:p>
            <a:pPr lvl="1" algn="just">
              <a:buFont typeface="Arial" pitchFamily="34" charset="0"/>
              <a:buChar char="•"/>
            </a:pPr>
            <a:r>
              <a:rPr lang="en-US" b="1" dirty="0" smtClean="0">
                <a:solidFill>
                  <a:srgbClr val="FFFF00"/>
                </a:solidFill>
              </a:rPr>
              <a:t>CMIF ( complex mode indicator function)</a:t>
            </a:r>
          </a:p>
        </p:txBody>
      </p:sp>
      <p:pic>
        <p:nvPicPr>
          <p:cNvPr id="8" name="Picture 7"/>
          <p:cNvPicPr>
            <a:picLocks noChangeAspect="1"/>
          </p:cNvPicPr>
          <p:nvPr/>
        </p:nvPicPr>
        <p:blipFill>
          <a:blip r:embed="rId2" cstate="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52401" y="152401"/>
            <a:ext cx="1143000" cy="1143000"/>
          </a:xfrm>
          <a:prstGeom prst="rect">
            <a:avLst/>
          </a:prstGeom>
        </p:spPr>
      </p:pic>
    </p:spTree>
  </p:cSld>
  <p:clrMapOvr>
    <a:masterClrMapping/>
  </p:clrMapOvr>
  <p:transition>
    <p:cover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71600" y="533400"/>
            <a:ext cx="6929486" cy="3970318"/>
          </a:xfrm>
          <a:prstGeom prst="rect">
            <a:avLst/>
          </a:prstGeom>
        </p:spPr>
        <p:txBody>
          <a:bodyPr wrap="square">
            <a:spAutoFit/>
          </a:bodyPr>
          <a:lstStyle/>
          <a:p>
            <a:pPr algn="just">
              <a:buFont typeface="Arial" pitchFamily="34" charset="0"/>
              <a:buChar char="•"/>
            </a:pPr>
            <a:r>
              <a:rPr lang="en-US" dirty="0" smtClean="0"/>
              <a:t>Basically, SUM is the sum of all the FRFs measured (or sometimes only a subset of all the FRFs is used). </a:t>
            </a:r>
          </a:p>
          <a:p>
            <a:pPr algn="just">
              <a:buFont typeface="Arial" pitchFamily="34" charset="0"/>
              <a:buChar char="•"/>
            </a:pPr>
            <a:r>
              <a:rPr lang="en-US" dirty="0" smtClean="0">
                <a:solidFill>
                  <a:srgbClr val="FFFF00"/>
                </a:solidFill>
              </a:rPr>
              <a:t>The SUM will reach a peak in the region of a mode of the system. The idea is that if all the FRFs are considered, then all of the modes will be seen in the majority of the measurements. </a:t>
            </a:r>
          </a:p>
          <a:p>
            <a:pPr algn="just"/>
            <a:r>
              <a:rPr lang="en-US" dirty="0" smtClean="0"/>
              <a:t>As more and more FRFs are included, there is a greater chance that all of the modes will be seen in the collection of FRFs summed together.</a:t>
            </a:r>
          </a:p>
          <a:p>
            <a:pPr algn="just">
              <a:buFont typeface="Arial" pitchFamily="34" charset="0"/>
              <a:buChar char="•"/>
            </a:pPr>
            <a:r>
              <a:rPr lang="en-US" dirty="0" smtClean="0">
                <a:solidFill>
                  <a:srgbClr val="FFFF00"/>
                </a:solidFill>
              </a:rPr>
              <a:t>The sum function will identify modes reasonably well specially if the mod are well separated</a:t>
            </a:r>
            <a:r>
              <a:rPr lang="en-US" dirty="0" smtClean="0"/>
              <a:t>.</a:t>
            </a:r>
          </a:p>
          <a:p>
            <a:pPr algn="just"/>
            <a:r>
              <a:rPr lang="en-US" dirty="0" smtClean="0"/>
              <a:t>While the SUM function is useful, it is not always very clear when modes are closely spaced. </a:t>
            </a:r>
          </a:p>
          <a:p>
            <a:pPr algn="just">
              <a:buFont typeface="Arial" pitchFamily="34" charset="0"/>
              <a:buChar char="•"/>
            </a:pPr>
            <a:r>
              <a:rPr lang="en-US" dirty="0" smtClean="0">
                <a:solidFill>
                  <a:srgbClr val="FFFF00"/>
                </a:solidFill>
              </a:rPr>
              <a:t>The original MIF was formulated to provide a better tool for identifying closely spaced modes.</a:t>
            </a:r>
          </a:p>
        </p:txBody>
      </p:sp>
      <p:pic>
        <p:nvPicPr>
          <p:cNvPr id="5" name="Picture 4"/>
          <p:cNvPicPr>
            <a:picLocks noChangeAspect="1"/>
          </p:cNvPicPr>
          <p:nvPr/>
        </p:nvPicPr>
        <p:blipFill>
          <a:blip r:embed="rId2" cstate="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52401" y="152401"/>
            <a:ext cx="1143000" cy="1143000"/>
          </a:xfrm>
          <a:prstGeom prst="rect">
            <a:avLst/>
          </a:prstGeom>
        </p:spPr>
      </p:pic>
      <p:pic>
        <p:nvPicPr>
          <p:cNvPr id="2054" name="Picture 6"/>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52000" contrast="26000"/>
                    </a14:imgEffect>
                  </a14:imgLayer>
                </a14:imgProps>
              </a:ext>
            </a:extLst>
          </a:blip>
          <a:srcRect/>
          <a:stretch>
            <a:fillRect/>
          </a:stretch>
        </p:blipFill>
        <p:spPr bwMode="auto">
          <a:xfrm>
            <a:off x="2071670" y="4643446"/>
            <a:ext cx="4981575" cy="2047875"/>
          </a:xfrm>
          <a:prstGeom prst="rect">
            <a:avLst/>
          </a:prstGeom>
          <a:noFill/>
          <a:ln w="9525">
            <a:noFill/>
            <a:miter lim="800000"/>
            <a:headEnd/>
            <a:tailEnd/>
          </a:ln>
          <a:effectLst/>
        </p:spPr>
      </p:pic>
    </p:spTree>
  </p:cSld>
  <p:clrMapOvr>
    <a:masterClrMapping/>
  </p:clrMapOvr>
  <p:transition>
    <p:cover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762000"/>
            <a:ext cx="6429420" cy="3693319"/>
          </a:xfrm>
          <a:prstGeom prst="rect">
            <a:avLst/>
          </a:prstGeom>
        </p:spPr>
        <p:txBody>
          <a:bodyPr wrap="square">
            <a:spAutoFit/>
          </a:bodyPr>
          <a:lstStyle/>
          <a:p>
            <a:pPr algn="just"/>
            <a:r>
              <a:rPr lang="en-US" dirty="0" smtClean="0"/>
              <a:t>In one formulation, a cost function is first defined  as the ratio of  some norms of either the real, the imaginary or the total response. The mini (maxi) misation problem takes the form of a Rayleigh quotient. This is equivalent to a frequency dependent eigenvalues formulation, involving normal matrixes, formed from the FRF matrix or its real and imaginary components.</a:t>
            </a:r>
          </a:p>
          <a:p>
            <a:pPr algn="just"/>
            <a:endParaRPr lang="en-US" dirty="0" smtClean="0"/>
          </a:p>
          <a:p>
            <a:pPr algn="just"/>
            <a:endParaRPr lang="en-US" dirty="0" smtClean="0"/>
          </a:p>
          <a:p>
            <a:pPr algn="just"/>
            <a:r>
              <a:rPr lang="en-US" dirty="0" smtClean="0"/>
              <a:t>MIFs are defined by the eigenvalues of these matrix products, plotted against frequency. Usually, the existence of a mode of vibration is indicated by distinct troughs or peaks in the MIF plot.</a:t>
            </a:r>
          </a:p>
        </p:txBody>
      </p:sp>
      <p:pic>
        <p:nvPicPr>
          <p:cNvPr id="5" name="Picture 4"/>
          <p:cNvPicPr>
            <a:picLocks noChangeAspect="1"/>
          </p:cNvPicPr>
          <p:nvPr/>
        </p:nvPicPr>
        <p:blipFill>
          <a:blip r:embed="rId2" cstate="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52401" y="152401"/>
            <a:ext cx="1143000" cy="1143000"/>
          </a:xfrm>
          <a:prstGeom prst="rect">
            <a:avLst/>
          </a:prstGeom>
        </p:spPr>
      </p:pic>
    </p:spTree>
  </p:cSld>
  <p:clrMapOvr>
    <a:masterClrMapping/>
  </p:clrMapOvr>
  <p:transition>
    <p:cover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52401" y="152401"/>
            <a:ext cx="1143000" cy="1143000"/>
          </a:xfrm>
          <a:prstGeom prst="rect">
            <a:avLst/>
          </a:prstGeom>
        </p:spPr>
      </p:pic>
      <p:sp>
        <p:nvSpPr>
          <p:cNvPr id="7" name="TextBox 6"/>
          <p:cNvSpPr txBox="1"/>
          <p:nvPr/>
        </p:nvSpPr>
        <p:spPr>
          <a:xfrm>
            <a:off x="2143108" y="285728"/>
            <a:ext cx="5214974" cy="584775"/>
          </a:xfrm>
          <a:prstGeom prst="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dirty="0" smtClean="0">
                <a:solidFill>
                  <a:schemeClr val="bg1">
                    <a:lumMod val="75000"/>
                    <a:lumOff val="25000"/>
                  </a:schemeClr>
                </a:solidFill>
              </a:rPr>
              <a:t>MIF CONCEPTS</a:t>
            </a:r>
            <a:endParaRPr lang="en-US" sz="3200" dirty="0">
              <a:solidFill>
                <a:schemeClr val="bg1">
                  <a:lumMod val="75000"/>
                  <a:lumOff val="25000"/>
                </a:schemeClr>
              </a:solidFill>
            </a:endParaRPr>
          </a:p>
        </p:txBody>
      </p:sp>
      <p:sp>
        <p:nvSpPr>
          <p:cNvPr id="8" name="TextBox 7"/>
          <p:cNvSpPr txBox="1"/>
          <p:nvPr/>
        </p:nvSpPr>
        <p:spPr>
          <a:xfrm>
            <a:off x="1071538" y="1000108"/>
            <a:ext cx="7643866" cy="2862322"/>
          </a:xfrm>
          <a:prstGeom prst="rect">
            <a:avLst/>
          </a:prstGeom>
          <a:noFill/>
        </p:spPr>
        <p:txBody>
          <a:bodyPr wrap="square" rtlCol="0">
            <a:spAutoFit/>
          </a:bodyPr>
          <a:lstStyle/>
          <a:p>
            <a:r>
              <a:rPr lang="en-US" dirty="0" smtClean="0"/>
              <a:t>The relationship between the complex vector of steady state response {x} and the real force vector {f} is given by</a:t>
            </a:r>
          </a:p>
          <a:p>
            <a:endParaRPr lang="en-US" dirty="0" smtClean="0"/>
          </a:p>
          <a:p>
            <a:endParaRPr lang="en-US" dirty="0" smtClean="0"/>
          </a:p>
          <a:p>
            <a:r>
              <a:rPr lang="en-US" dirty="0" smtClean="0"/>
              <a:t>In a given frequency band, the number of dominant modes is less or equal to the smallest dimension of FRF matrix. A summary of the definitions of six MIFs is shown in below table.</a:t>
            </a:r>
          </a:p>
          <a:p>
            <a:endParaRPr lang="en-US" dirty="0" smtClean="0"/>
          </a:p>
          <a:p>
            <a:endParaRPr lang="en-US" dirty="0" smtClean="0"/>
          </a:p>
          <a:p>
            <a:r>
              <a:rPr lang="en-US" dirty="0" smtClean="0"/>
              <a:t> </a:t>
            </a:r>
            <a:endParaRPr lang="en-US" dirty="0"/>
          </a:p>
        </p:txBody>
      </p:sp>
      <p:graphicFrame>
        <p:nvGraphicFramePr>
          <p:cNvPr id="10" name="Object 9"/>
          <p:cNvGraphicFramePr>
            <a:graphicFrameLocks noChangeAspect="1"/>
          </p:cNvGraphicFramePr>
          <p:nvPr/>
        </p:nvGraphicFramePr>
        <p:xfrm>
          <a:off x="2000232" y="1714488"/>
          <a:ext cx="5595961" cy="357189"/>
        </p:xfrm>
        <a:graphic>
          <a:graphicData uri="http://schemas.openxmlformats.org/presentationml/2006/ole">
            <mc:AlternateContent xmlns:mc="http://schemas.openxmlformats.org/markup-compatibility/2006">
              <mc:Choice xmlns:v="urn:schemas-microsoft-com:vml" Requires="v">
                <p:oleObj spid="_x0000_s41988" name="Equation" r:id="rId4" imgW="3581280" imgH="228600" progId="Equation.DSMT4">
                  <p:embed/>
                </p:oleObj>
              </mc:Choice>
              <mc:Fallback>
                <p:oleObj name="Equation" r:id="rId4" imgW="3581280" imgH="22860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0232" y="1714488"/>
                        <a:ext cx="5595961" cy="357189"/>
                      </a:xfrm>
                      <a:prstGeom prst="rect">
                        <a:avLst/>
                      </a:prstGeom>
                      <a:solidFill>
                        <a:schemeClr val="tx1"/>
                      </a:solidFill>
                    </p:spPr>
                  </p:pic>
                </p:oleObj>
              </mc:Fallback>
            </mc:AlternateContent>
          </a:graphicData>
        </a:graphic>
      </p:graphicFrame>
      <p:pic>
        <p:nvPicPr>
          <p:cNvPr id="1028" name="Picture 4"/>
          <p:cNvPicPr>
            <a:picLocks noChangeAspect="1" noChangeArrowheads="1"/>
          </p:cNvPicPr>
          <p:nvPr/>
        </p:nvPicPr>
        <p:blipFill>
          <a:blip r:embed="rId6" cstate="print"/>
          <a:srcRect/>
          <a:stretch>
            <a:fillRect/>
          </a:stretch>
        </p:blipFill>
        <p:spPr bwMode="auto">
          <a:xfrm>
            <a:off x="1071538" y="3000372"/>
            <a:ext cx="7143800" cy="3857628"/>
          </a:xfrm>
          <a:prstGeom prst="rect">
            <a:avLst/>
          </a:prstGeom>
          <a:noFill/>
          <a:ln w="9525">
            <a:noFill/>
            <a:miter lim="800000"/>
            <a:headEnd/>
            <a:tailEnd/>
          </a:ln>
          <a:effectLst/>
        </p:spPr>
      </p:pic>
    </p:spTree>
  </p:cSld>
  <p:clrMapOvr>
    <a:masterClrMapping/>
  </p:clrMapOvr>
  <p:transition>
    <p:cover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895600" y="304800"/>
            <a:ext cx="3733800" cy="457200"/>
          </a:xfrm>
          <a:prstGeom prst="roundRect">
            <a:avLst/>
          </a:prstGeom>
          <a:solidFill>
            <a:srgbClr val="FFC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latin typeface="Arial Black" pitchFamily="34" charset="0"/>
              </a:rPr>
              <a:t>R</a:t>
            </a:r>
            <a:r>
              <a:rPr lang="en-US" sz="2800" b="1" dirty="0" smtClean="0">
                <a:solidFill>
                  <a:schemeClr val="accent5">
                    <a:lumMod val="75000"/>
                  </a:schemeClr>
                </a:solidFill>
                <a:latin typeface="Arial Black" pitchFamily="34" charset="0"/>
              </a:rPr>
              <a:t>MIF</a:t>
            </a:r>
            <a:endParaRPr lang="en-US" sz="2800" b="1" dirty="0">
              <a:solidFill>
                <a:schemeClr val="accent5">
                  <a:lumMod val="75000"/>
                </a:schemeClr>
              </a:solidFill>
              <a:latin typeface="Arial Black" pitchFamily="34" charset="0"/>
            </a:endParaRPr>
          </a:p>
        </p:txBody>
      </p:sp>
      <p:pic>
        <p:nvPicPr>
          <p:cNvPr id="5" name="Picture 4"/>
          <p:cNvPicPr>
            <a:picLocks noChangeAspect="1"/>
          </p:cNvPicPr>
          <p:nvPr/>
        </p:nvPicPr>
        <p:blipFill>
          <a:blip r:embed="rId3" cstate="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52401" y="152401"/>
            <a:ext cx="1143000" cy="1143000"/>
          </a:xfrm>
          <a:prstGeom prst="rect">
            <a:avLst/>
          </a:prstGeom>
        </p:spPr>
      </p:pic>
      <p:sp>
        <p:nvSpPr>
          <p:cNvPr id="8" name="TextBox 7"/>
          <p:cNvSpPr txBox="1"/>
          <p:nvPr/>
        </p:nvSpPr>
        <p:spPr>
          <a:xfrm>
            <a:off x="1142976" y="1357298"/>
            <a:ext cx="7215238" cy="4524315"/>
          </a:xfrm>
          <a:prstGeom prst="rect">
            <a:avLst/>
          </a:prstGeom>
          <a:noFill/>
        </p:spPr>
        <p:txBody>
          <a:bodyPr wrap="square" rtlCol="0">
            <a:spAutoFit/>
          </a:bodyPr>
          <a:lstStyle/>
          <a:p>
            <a:pPr algn="just"/>
            <a:r>
              <a:rPr lang="en-US" dirty="0" smtClean="0"/>
              <a:t>The MIF is defined by the frequency dependence of eigenvalues of the matrix product                   .They are the measure of the ratio of reactive energy to active energy transmitted to the structure during a cycle of forced vibration.</a:t>
            </a:r>
          </a:p>
          <a:p>
            <a:pPr algn="just"/>
            <a:endParaRPr lang="en-US" dirty="0" smtClean="0"/>
          </a:p>
          <a:p>
            <a:pPr algn="just"/>
            <a:r>
              <a:rPr lang="en-US" dirty="0" smtClean="0"/>
              <a:t>The </a:t>
            </a:r>
            <a:r>
              <a:rPr lang="en-US" dirty="0" smtClean="0"/>
              <a:t>theoretical </a:t>
            </a:r>
            <a:r>
              <a:rPr lang="en-US" dirty="0" smtClean="0"/>
              <a:t>background of the RMIF is different from that of other MIFs. Instead of looking directly for a real normal mode, by minimizing the ratio of out- of- phase energy to total energy, implying proportionality between the real part and the imaginary part of the response vector.</a:t>
            </a:r>
          </a:p>
          <a:p>
            <a:pPr algn="just"/>
            <a:endParaRPr lang="en-US" dirty="0" smtClean="0"/>
          </a:p>
          <a:p>
            <a:pPr algn="just"/>
            <a:r>
              <a:rPr lang="en-US" dirty="0" smtClean="0"/>
              <a:t>There are many RMIF curves as points of excitation. Each curve can cross the frequency axis several times. Only zero crossing with positive slope indicate undamped natural frequencies (NUFs) .</a:t>
            </a:r>
          </a:p>
          <a:p>
            <a:endParaRPr lang="en-US" dirty="0" smtClean="0"/>
          </a:p>
          <a:p>
            <a:endParaRPr lang="en-US" dirty="0"/>
          </a:p>
        </p:txBody>
      </p:sp>
      <p:graphicFrame>
        <p:nvGraphicFramePr>
          <p:cNvPr id="9" name="Object 8"/>
          <p:cNvGraphicFramePr>
            <a:graphicFrameLocks noChangeAspect="1"/>
          </p:cNvGraphicFramePr>
          <p:nvPr/>
        </p:nvGraphicFramePr>
        <p:xfrm>
          <a:off x="3286116" y="1643050"/>
          <a:ext cx="1066827" cy="355609"/>
        </p:xfrm>
        <a:graphic>
          <a:graphicData uri="http://schemas.openxmlformats.org/presentationml/2006/ole">
            <mc:AlternateContent xmlns:mc="http://schemas.openxmlformats.org/markup-compatibility/2006">
              <mc:Choice xmlns:v="urn:schemas-microsoft-com:vml" Requires="v">
                <p:oleObj spid="_x0000_s43012" name="Equation" r:id="rId4" imgW="723600" imgH="241200" progId="Equation.DSMT4">
                  <p:embed/>
                </p:oleObj>
              </mc:Choice>
              <mc:Fallback>
                <p:oleObj name="Equation" r:id="rId4" imgW="723600" imgH="24120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6116" y="1643050"/>
                        <a:ext cx="1066827" cy="355609"/>
                      </a:xfrm>
                      <a:prstGeom prst="rect">
                        <a:avLst/>
                      </a:prstGeom>
                      <a:solidFill>
                        <a:schemeClr val="tx1"/>
                      </a:solidFill>
                    </p:spPr>
                  </p:pic>
                </p:oleObj>
              </mc:Fallback>
            </mc:AlternateContent>
          </a:graphicData>
        </a:graphic>
      </p:graphicFrame>
    </p:spTree>
    <p:extLst>
      <p:ext uri="{BB962C8B-B14F-4D97-AF65-F5344CB8AC3E}">
        <p14:creationId xmlns:p14="http://schemas.microsoft.com/office/powerpoint/2010/main" val="2711209919"/>
      </p:ext>
    </p:extLst>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ppt_w*1.125000"/>
                                          </p:val>
                                        </p:tav>
                                        <p:tav tm="100000">
                                          <p:val>
                                            <p:strVal val="#ppt_x"/>
                                          </p:val>
                                        </p:tav>
                                      </p:tavLst>
                                    </p:anim>
                                    <p:animEffect transition="in" filter="wipe(left)">
                                      <p:cBhvr>
                                        <p:cTn id="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28860" y="428604"/>
            <a:ext cx="4786346" cy="461665"/>
          </a:xfrm>
          <a:prstGeom prst="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dirty="0" smtClean="0"/>
              <a:t>Numerical Simulation</a:t>
            </a:r>
            <a:endParaRPr lang="en-US" sz="2400" dirty="0"/>
          </a:p>
        </p:txBody>
      </p:sp>
      <p:pic>
        <p:nvPicPr>
          <p:cNvPr id="5" name="Picture 4"/>
          <p:cNvPicPr>
            <a:picLocks noChangeAspect="1"/>
          </p:cNvPicPr>
          <p:nvPr/>
        </p:nvPicPr>
        <p:blipFill>
          <a:blip r:embed="rId2" cstate="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52401" y="152401"/>
            <a:ext cx="1143000" cy="1143000"/>
          </a:xfrm>
          <a:prstGeom prst="rect">
            <a:avLst/>
          </a:prstGeom>
        </p:spPr>
      </p:pic>
      <p:sp>
        <p:nvSpPr>
          <p:cNvPr id="8" name="TextBox 7"/>
          <p:cNvSpPr txBox="1"/>
          <p:nvPr/>
        </p:nvSpPr>
        <p:spPr>
          <a:xfrm>
            <a:off x="1357290" y="1071546"/>
            <a:ext cx="6929486" cy="646331"/>
          </a:xfrm>
          <a:prstGeom prst="rect">
            <a:avLst/>
          </a:prstGeom>
          <a:noFill/>
        </p:spPr>
        <p:txBody>
          <a:bodyPr wrap="square" rtlCol="0">
            <a:spAutoFit/>
          </a:bodyPr>
          <a:lstStyle/>
          <a:p>
            <a:r>
              <a:rPr lang="en-US" dirty="0" smtClean="0"/>
              <a:t>The MIF concepts have been applied to an 11-dof system with structural damping.</a:t>
            </a:r>
            <a:endParaRPr lang="en-US" dirty="0"/>
          </a:p>
        </p:txBody>
      </p:sp>
      <p:pic>
        <p:nvPicPr>
          <p:cNvPr id="21506" name="Picture 2"/>
          <p:cNvPicPr>
            <a:picLocks noChangeAspect="1" noChangeArrowheads="1"/>
          </p:cNvPicPr>
          <p:nvPr/>
        </p:nvPicPr>
        <p:blipFill>
          <a:blip r:embed="rId3" cstate="print"/>
          <a:srcRect/>
          <a:stretch>
            <a:fillRect/>
          </a:stretch>
        </p:blipFill>
        <p:spPr bwMode="auto">
          <a:xfrm>
            <a:off x="2428860" y="1857364"/>
            <a:ext cx="4214842" cy="2129374"/>
          </a:xfrm>
          <a:prstGeom prst="rect">
            <a:avLst/>
          </a:prstGeom>
          <a:noFill/>
          <a:ln w="9525">
            <a:noFill/>
            <a:miter lim="800000"/>
            <a:headEnd/>
            <a:tailEnd/>
          </a:ln>
          <a:effectLst/>
        </p:spPr>
      </p:pic>
      <p:pic>
        <p:nvPicPr>
          <p:cNvPr id="21507" name="Picture 3"/>
          <p:cNvPicPr>
            <a:picLocks noChangeAspect="1" noChangeArrowheads="1"/>
          </p:cNvPicPr>
          <p:nvPr/>
        </p:nvPicPr>
        <p:blipFill>
          <a:blip r:embed="rId4" cstate="print"/>
          <a:srcRect/>
          <a:stretch>
            <a:fillRect/>
          </a:stretch>
        </p:blipFill>
        <p:spPr bwMode="auto">
          <a:xfrm>
            <a:off x="1590398" y="3929066"/>
            <a:ext cx="5963204" cy="2928934"/>
          </a:xfrm>
          <a:prstGeom prst="rect">
            <a:avLst/>
          </a:prstGeom>
          <a:noFill/>
          <a:ln w="9525">
            <a:noFill/>
            <a:miter lim="800000"/>
            <a:headEnd/>
            <a:tailEnd/>
          </a:ln>
          <a:effectLst/>
        </p:spPr>
      </p:pic>
    </p:spTree>
  </p:cSld>
  <p:clrMapOvr>
    <a:masterClrMapping/>
  </p:clrMapOvr>
  <p:transition>
    <p:cover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1128</TotalTime>
  <Words>1671</Words>
  <Application>Microsoft Office PowerPoint</Application>
  <PresentationFormat>On-screen Show (4:3)</PresentationFormat>
  <Paragraphs>177</Paragraphs>
  <Slides>33</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5" baseType="lpstr">
      <vt:lpstr>Apex</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Rzr116</dc:creator>
  <cp:lastModifiedBy>Saeed Ziaei-Rad</cp:lastModifiedBy>
  <cp:revision>268</cp:revision>
  <dcterms:created xsi:type="dcterms:W3CDTF">2006-08-16T00:00:00Z</dcterms:created>
  <dcterms:modified xsi:type="dcterms:W3CDTF">2014-11-08T15:49:42Z</dcterms:modified>
</cp:coreProperties>
</file>